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0" r:id="rId1"/>
  </p:sldMasterIdLst>
  <p:notesMasterIdLst>
    <p:notesMasterId r:id="rId25"/>
  </p:notesMasterIdLst>
  <p:sldIdLst>
    <p:sldId id="256" r:id="rId2"/>
    <p:sldId id="257" r:id="rId3"/>
    <p:sldId id="258" r:id="rId4"/>
    <p:sldId id="263" r:id="rId5"/>
    <p:sldId id="259" r:id="rId6"/>
    <p:sldId id="260" r:id="rId7"/>
    <p:sldId id="264" r:id="rId8"/>
    <p:sldId id="261" r:id="rId9"/>
    <p:sldId id="265" r:id="rId10"/>
    <p:sldId id="266" r:id="rId11"/>
    <p:sldId id="267" r:id="rId12"/>
    <p:sldId id="268" r:id="rId13"/>
    <p:sldId id="271" r:id="rId14"/>
    <p:sldId id="269" r:id="rId15"/>
    <p:sldId id="270" r:id="rId16"/>
    <p:sldId id="273" r:id="rId17"/>
    <p:sldId id="274" r:id="rId18"/>
    <p:sldId id="276" r:id="rId19"/>
    <p:sldId id="277" r:id="rId20"/>
    <p:sldId id="275" r:id="rId21"/>
    <p:sldId id="278" r:id="rId22"/>
    <p:sldId id="279" r:id="rId23"/>
    <p:sldId id="262"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12"/>
    <p:restoredTop sz="84712" autoAdjust="0"/>
  </p:normalViewPr>
  <p:slideViewPr>
    <p:cSldViewPr snapToGrid="0" snapToObjects="1">
      <p:cViewPr varScale="1">
        <p:scale>
          <a:sx n="98" d="100"/>
          <a:sy n="98" d="100"/>
        </p:scale>
        <p:origin x="106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B6C0F7-88F4-CC40-86FE-403EDD7E4A67}" type="datetimeFigureOut">
              <a:rPr lang="en-US" smtClean="0"/>
              <a:t>9/16/19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3E60DB-4C56-F940-B09A-125D2263595F}" type="slidenum">
              <a:rPr lang="en-US" smtClean="0"/>
              <a:t>‹#›</a:t>
            </a:fld>
            <a:endParaRPr lang="en-US"/>
          </a:p>
        </p:txBody>
      </p:sp>
    </p:spTree>
    <p:extLst>
      <p:ext uri="{BB962C8B-B14F-4D97-AF65-F5344CB8AC3E}">
        <p14:creationId xmlns:p14="http://schemas.microsoft.com/office/powerpoint/2010/main" val="1605340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edium.com/@msdcconnect/unit-testing-your-java-code-with-junit-for-the-confused-81e5183f9249"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edium.com/frontend-fun/angular-unit-testing-jasmine-karma-step-by-step-e3376d110ab4"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medium.com/codeops/what-is-bdd-and-why-936e80bce511"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thegeekstuff.com/2014/01/sql-vs-nosql-db/"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geeksforgeeks.org/sql-vs-nosql-which-one-is-better-to-use/"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edium.com/better-programming/building-a-spring-boot-rest-api-part-iii-integrating-mysql-database-and-jpa-81391404046a"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medium.com/@gtommee97/rest-api-java-spring-boot-and-mongodb-4dffbcabbaf5"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baeldung.com/mongodb-morphia"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edium.com/@sepandassadi/become-a-full-stack-web-developer-free-resources-8a1c2c0ebd41"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petrikainulainen.net/getting-started-with-gradl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maven.apache.org/what-is-maven.html" TargetMode="External"/><Relationship Id="rId5" Type="http://schemas.openxmlformats.org/officeDocument/2006/relationships/hyperlink" Target="http://groovy-lang.org/" TargetMode="External"/><Relationship Id="rId4" Type="http://schemas.openxmlformats.org/officeDocument/2006/relationships/hyperlink" Target="https://technologyconversations.com/2014/06/18/build-tools/"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eveloper.mozilla.org/en-US/docs/Web/JavaScrip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typescriptlang.org/"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restfulapi.ne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edium.com/oril/10-tips-to-keep-your-code-more-clean-2fa9aafea1c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edium.com/better-programming/the-test-pyramid-80d77535573"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edium.com/tech-tajawal/driven-development-133422e0057a"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 the greatest idea comes from solving the simplest things.</a:t>
            </a:r>
          </a:p>
          <a:p>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3</a:t>
            </a:fld>
            <a:endParaRPr lang="en-US"/>
          </a:p>
        </p:txBody>
      </p:sp>
    </p:spTree>
    <p:extLst>
      <p:ext uri="{BB962C8B-B14F-4D97-AF65-F5344CB8AC3E}">
        <p14:creationId xmlns:p14="http://schemas.microsoft.com/office/powerpoint/2010/main" val="3629925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https://medium.com/@msdcconnect/unit-testing-your-java-code-with-junit-for-the-confused-81e5183f9249</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14</a:t>
            </a:fld>
            <a:endParaRPr lang="en-US"/>
          </a:p>
        </p:txBody>
      </p:sp>
    </p:spTree>
    <p:extLst>
      <p:ext uri="{BB962C8B-B14F-4D97-AF65-F5344CB8AC3E}">
        <p14:creationId xmlns:p14="http://schemas.microsoft.com/office/powerpoint/2010/main" val="730739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https://medium.com/frontend-fun/angular-unit-testing-jasmine-karma-step-by-step-e3376d110ab4</a:t>
            </a:r>
            <a:endParaRPr lang="en-GB" dirty="0"/>
          </a:p>
          <a:p>
            <a:r>
              <a:rPr lang="en-GB" dirty="0">
                <a:hlinkClick r:id="rId4"/>
              </a:rPr>
              <a:t>https://medium.com/codeops/what-is-bdd-and-why-936e80bce511</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15</a:t>
            </a:fld>
            <a:endParaRPr lang="en-US"/>
          </a:p>
        </p:txBody>
      </p:sp>
    </p:spTree>
    <p:extLst>
      <p:ext uri="{BB962C8B-B14F-4D97-AF65-F5344CB8AC3E}">
        <p14:creationId xmlns:p14="http://schemas.microsoft.com/office/powerpoint/2010/main" val="4234477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https://www.thegeekstuff.com/2014/01/sql-vs-nosql-db/</a:t>
            </a:r>
            <a:endParaRPr lang="en-GB" dirty="0"/>
          </a:p>
          <a:p>
            <a:endParaRPr lang="en-GB" dirty="0"/>
          </a:p>
          <a:p>
            <a:r>
              <a:rPr lang="en-GB" dirty="0">
                <a:hlinkClick r:id="rId4"/>
              </a:rPr>
              <a:t>https://www.geeksforgeeks.org/sql-vs-nosql-which-one-is-better-to-use/</a:t>
            </a:r>
            <a:endParaRPr lang="en-GB" dirty="0"/>
          </a:p>
          <a:p>
            <a:endParaRPr lang="en-GB" dirty="0"/>
          </a:p>
          <a:p>
            <a:r>
              <a:rPr lang="en-GB" dirty="0"/>
              <a:t>Vertically</a:t>
            </a:r>
            <a:r>
              <a:rPr lang="en-GB" baseline="0" dirty="0"/>
              <a:t> Scalable :- Increase the load on a single server by increasing RAM, CPU or SSD</a:t>
            </a:r>
          </a:p>
          <a:p>
            <a:r>
              <a:rPr lang="en-GB" baseline="0" dirty="0"/>
              <a:t>Horizontal Scalable :- Handle more traffic by </a:t>
            </a:r>
            <a:r>
              <a:rPr lang="en-GB" baseline="0" dirty="0" err="1"/>
              <a:t>sharding</a:t>
            </a:r>
            <a:r>
              <a:rPr lang="en-GB" baseline="0" dirty="0"/>
              <a:t>, or adding more servers</a:t>
            </a:r>
          </a:p>
          <a:p>
            <a:endParaRPr lang="en-GB" baseline="0" dirty="0"/>
          </a:p>
          <a:p>
            <a:r>
              <a:rPr lang="en-GB" baseline="0" dirty="0"/>
              <a:t>Structure /  Schema</a:t>
            </a:r>
          </a:p>
          <a:p>
            <a:r>
              <a:rPr lang="en-GB" baseline="0" dirty="0"/>
              <a:t>SQL – Table based</a:t>
            </a:r>
          </a:p>
          <a:p>
            <a:r>
              <a:rPr lang="en-GB" baseline="0" dirty="0"/>
              <a:t>NoSQL – key-value pair</a:t>
            </a:r>
          </a:p>
          <a:p>
            <a:endParaRPr lang="en-GB" baseline="0" dirty="0"/>
          </a:p>
          <a:p>
            <a:r>
              <a:rPr lang="en-GB" baseline="0" dirty="0"/>
              <a:t>Is NoSQL faster than SQL? </a:t>
            </a:r>
          </a:p>
          <a:p>
            <a:r>
              <a:rPr lang="en-GB" baseline="0" dirty="0"/>
              <a:t>	No, it depends.</a:t>
            </a:r>
          </a:p>
          <a:p>
            <a:r>
              <a:rPr lang="en-GB" baseline="0" dirty="0"/>
              <a:t>	SQL databases are normalized, where the data is broken down into various logical tables to avoid redundancy and duplication.</a:t>
            </a:r>
          </a:p>
          <a:p>
            <a:r>
              <a:rPr lang="en-GB" baseline="0" dirty="0"/>
              <a:t>	NoSQL databases are specifically designed for unstructured data. Data entity is stored together, so performing read or write operations is faster.</a:t>
            </a:r>
            <a:endParaRPr lang="en-GB" dirty="0"/>
          </a:p>
        </p:txBody>
      </p:sp>
      <p:sp>
        <p:nvSpPr>
          <p:cNvPr id="4" name="Slide Number Placeholder 3"/>
          <p:cNvSpPr>
            <a:spLocks noGrp="1"/>
          </p:cNvSpPr>
          <p:nvPr>
            <p:ph type="sldNum" sz="quarter" idx="10"/>
          </p:nvPr>
        </p:nvSpPr>
        <p:spPr/>
        <p:txBody>
          <a:bodyPr/>
          <a:lstStyle/>
          <a:p>
            <a:fld id="{A93E60DB-4C56-F940-B09A-125D2263595F}" type="slidenum">
              <a:rPr lang="en-US" smtClean="0"/>
              <a:t>16</a:t>
            </a:fld>
            <a:endParaRPr lang="en-US"/>
          </a:p>
        </p:txBody>
      </p:sp>
    </p:spTree>
    <p:extLst>
      <p:ext uri="{BB962C8B-B14F-4D97-AF65-F5344CB8AC3E}">
        <p14:creationId xmlns:p14="http://schemas.microsoft.com/office/powerpoint/2010/main" val="3956168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https://medium.com/better-programming/building-a-spring-boot-rest-api-part-iii-integrating-mysql-database-and-jpa-81391404046a</a:t>
            </a:r>
            <a:endParaRPr lang="en-GB" dirty="0"/>
          </a:p>
        </p:txBody>
      </p:sp>
      <p:sp>
        <p:nvSpPr>
          <p:cNvPr id="4" name="Slide Number Placeholder 3"/>
          <p:cNvSpPr>
            <a:spLocks noGrp="1"/>
          </p:cNvSpPr>
          <p:nvPr>
            <p:ph type="sldNum" sz="quarter" idx="10"/>
          </p:nvPr>
        </p:nvSpPr>
        <p:spPr/>
        <p:txBody>
          <a:bodyPr/>
          <a:lstStyle/>
          <a:p>
            <a:fld id="{A93E60DB-4C56-F940-B09A-125D2263595F}" type="slidenum">
              <a:rPr lang="en-US" smtClean="0"/>
              <a:t>17</a:t>
            </a:fld>
            <a:endParaRPr lang="en-US"/>
          </a:p>
        </p:txBody>
      </p:sp>
    </p:spTree>
    <p:extLst>
      <p:ext uri="{BB962C8B-B14F-4D97-AF65-F5344CB8AC3E}">
        <p14:creationId xmlns:p14="http://schemas.microsoft.com/office/powerpoint/2010/main" val="433678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https://medium.com/@gtommee97/rest-api-java-spring-boot-and-mongodb-4dffbcabbaf5</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20</a:t>
            </a:fld>
            <a:endParaRPr lang="en-US"/>
          </a:p>
        </p:txBody>
      </p:sp>
    </p:spTree>
    <p:extLst>
      <p:ext uri="{BB962C8B-B14F-4D97-AF65-F5344CB8AC3E}">
        <p14:creationId xmlns:p14="http://schemas.microsoft.com/office/powerpoint/2010/main" val="2149897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https://www.baeldung.com/mongodb-morphia</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21</a:t>
            </a:fld>
            <a:endParaRPr lang="en-US"/>
          </a:p>
        </p:txBody>
      </p:sp>
    </p:spTree>
    <p:extLst>
      <p:ext uri="{BB962C8B-B14F-4D97-AF65-F5344CB8AC3E}">
        <p14:creationId xmlns:p14="http://schemas.microsoft.com/office/powerpoint/2010/main" val="323299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https://medium.com/@sepandassadi/become-a-full-stack-web-developer-free-resources-8a1c2c0ebd41</a:t>
            </a:r>
            <a:endParaRPr lang="en-GB" dirty="0"/>
          </a:p>
          <a:p>
            <a:endParaRPr lang="en-GB" dirty="0"/>
          </a:p>
          <a:p>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4</a:t>
            </a:fld>
            <a:endParaRPr lang="en-US"/>
          </a:p>
        </p:txBody>
      </p:sp>
    </p:spTree>
    <p:extLst>
      <p:ext uri="{BB962C8B-B14F-4D97-AF65-F5344CB8AC3E}">
        <p14:creationId xmlns:p14="http://schemas.microsoft.com/office/powerpoint/2010/main" val="2452606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Spring Framework is an application framework</a:t>
            </a:r>
          </a:p>
          <a:p>
            <a:r>
              <a:rPr lang="en-US" dirty="0"/>
              <a:t>Spring Boot </a:t>
            </a:r>
            <a:r>
              <a:rPr lang="en-GB" sz="1200" b="0" i="0" kern="1200" dirty="0">
                <a:solidFill>
                  <a:schemeClr val="tx1"/>
                </a:solidFill>
                <a:effectLst/>
                <a:latin typeface="+mn-lt"/>
                <a:ea typeface="+mn-ea"/>
                <a:cs typeface="+mn-cs"/>
              </a:rPr>
              <a:t>is basically an extension of the Spring framework which eliminated the boilerplate configurations required for setting up a Spring application.</a:t>
            </a:r>
          </a:p>
          <a:p>
            <a:r>
              <a:rPr lang="en-GB" sz="1200" b="0" i="0" kern="1200" dirty="0">
                <a:solidFill>
                  <a:schemeClr val="tx1"/>
                </a:solidFill>
                <a:effectLst/>
                <a:latin typeface="+mn-lt"/>
                <a:ea typeface="+mn-ea"/>
                <a:cs typeface="+mn-cs"/>
              </a:rPr>
              <a:t>Spring Boot makes it easy to create stand-alone, production-grade Spring based Applications that you can "just run".</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Spring MVC is a sub-project of the Spring Framework, targeting design and development of applications that use the MVC (Model-View-Controller) pattern</a:t>
            </a:r>
          </a:p>
          <a:p>
            <a:endParaRPr lang="en-GB" sz="1200" b="0" i="0" u="none" strike="noStrike" kern="1200" dirty="0">
              <a:solidFill>
                <a:schemeClr val="tx1"/>
              </a:solidFill>
              <a:effectLst/>
              <a:latin typeface="+mn-lt"/>
              <a:ea typeface="+mn-ea"/>
              <a:cs typeface="+mn-cs"/>
              <a:hlinkClick r:id="rId3"/>
            </a:endParaRPr>
          </a:p>
          <a:p>
            <a:r>
              <a:rPr lang="en-GB" sz="1200" b="0" i="0" u="none" strike="noStrike" kern="1200" dirty="0">
                <a:solidFill>
                  <a:schemeClr val="tx1"/>
                </a:solidFill>
                <a:effectLst/>
                <a:latin typeface="+mn-lt"/>
                <a:ea typeface="+mn-ea"/>
                <a:cs typeface="+mn-cs"/>
                <a:hlinkClick r:id="rId3"/>
              </a:rPr>
              <a:t>Gradle</a:t>
            </a:r>
            <a:r>
              <a:rPr lang="en-GB" sz="1200" b="0" i="0" kern="1200" dirty="0">
                <a:solidFill>
                  <a:schemeClr val="tx1"/>
                </a:solidFill>
                <a:effectLst/>
                <a:latin typeface="+mn-lt"/>
                <a:ea typeface="+mn-ea"/>
                <a:cs typeface="+mn-cs"/>
              </a:rPr>
              <a:t> is a build automation system that is fully open source and uses the concepts you see on Apache Maven and Apache Ant. It uses </a:t>
            </a:r>
            <a:r>
              <a:rPr lang="en-GB" sz="1200" b="0" i="0" u="none" strike="noStrike" kern="1200" dirty="0">
                <a:solidFill>
                  <a:schemeClr val="tx1"/>
                </a:solidFill>
                <a:effectLst/>
                <a:latin typeface="+mn-lt"/>
                <a:ea typeface="+mn-ea"/>
                <a:cs typeface="+mn-cs"/>
                <a:hlinkClick r:id="rId4"/>
              </a:rPr>
              <a:t>domain-specific language</a:t>
            </a:r>
            <a:r>
              <a:rPr lang="en-GB" sz="1200" b="0" i="0" kern="1200" dirty="0">
                <a:solidFill>
                  <a:schemeClr val="tx1"/>
                </a:solidFill>
                <a:effectLst/>
                <a:latin typeface="+mn-lt"/>
                <a:ea typeface="+mn-ea"/>
                <a:cs typeface="+mn-cs"/>
              </a:rPr>
              <a:t> based on the programming language </a:t>
            </a:r>
            <a:r>
              <a:rPr lang="en-GB" sz="1200" b="0" i="0" u="none" strike="noStrike" kern="1200" dirty="0">
                <a:solidFill>
                  <a:schemeClr val="tx1"/>
                </a:solidFill>
                <a:effectLst/>
                <a:latin typeface="+mn-lt"/>
                <a:ea typeface="+mn-ea"/>
                <a:cs typeface="+mn-cs"/>
                <a:hlinkClick r:id="rId5"/>
              </a:rPr>
              <a:t>Groovy</a:t>
            </a:r>
            <a:r>
              <a:rPr lang="en-GB" sz="1200" b="0" i="0" kern="1200" dirty="0">
                <a:solidFill>
                  <a:schemeClr val="tx1"/>
                </a:solidFill>
                <a:effectLst/>
                <a:latin typeface="+mn-lt"/>
                <a:ea typeface="+mn-ea"/>
                <a:cs typeface="+mn-cs"/>
              </a:rPr>
              <a:t>, differentiating it from Apache Maven, which uses XML for its project configuration. It also determines the order of tasks run by using a directed acyclic graph.</a:t>
            </a:r>
          </a:p>
          <a:p>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6"/>
              </a:rPr>
              <a:t>Maven</a:t>
            </a:r>
            <a:r>
              <a:rPr lang="en-GB" sz="1200" b="0" i="0" kern="1200" dirty="0">
                <a:solidFill>
                  <a:schemeClr val="tx1"/>
                </a:solidFill>
                <a:effectLst/>
                <a:latin typeface="+mn-lt"/>
                <a:ea typeface="+mn-ea"/>
                <a:cs typeface="+mn-cs"/>
              </a:rPr>
              <a:t> is used for project build automation using Java. It helps you map out how a particular software is built, as well as its different dependencies. It uses an XML file to describe the project that you are building, the dependencies of the software with regards to third-party modules and parts, the build order, as well as the needed plugins. There are pre-defined targets for tasks such as packaging and compiling.</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5</a:t>
            </a:fld>
            <a:endParaRPr lang="en-US"/>
          </a:p>
        </p:txBody>
      </p:sp>
    </p:spTree>
    <p:extLst>
      <p:ext uri="{BB962C8B-B14F-4D97-AF65-F5344CB8AC3E}">
        <p14:creationId xmlns:p14="http://schemas.microsoft.com/office/powerpoint/2010/main" val="216168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JavaScript</a:t>
            </a:r>
            <a:r>
              <a:rPr lang="en-GB" sz="1200" b="0" i="0" kern="1200" dirty="0">
                <a:solidFill>
                  <a:schemeClr val="tx1"/>
                </a:solidFill>
                <a:effectLst/>
                <a:latin typeface="+mn-lt"/>
                <a:ea typeface="+mn-ea"/>
                <a:cs typeface="+mn-cs"/>
              </a:rPr>
              <a:t> (JS) is a lightweight, interpreted, or just-in-time compiled programming language with first-class functions.</a:t>
            </a:r>
          </a:p>
          <a:p>
            <a:r>
              <a:rPr lang="en-GB" dirty="0">
                <a:hlinkClick r:id="rId3"/>
              </a:rPr>
              <a:t>https://developer.mozilla.org/en-US/docs/Web/JavaScript</a:t>
            </a:r>
            <a:endParaRPr lang="en-GB" dirty="0"/>
          </a:p>
          <a:p>
            <a:endParaRPr lang="en-GB" dirty="0"/>
          </a:p>
          <a:p>
            <a:r>
              <a:rPr lang="en-GB" sz="1200" b="1" i="0" kern="1200" dirty="0">
                <a:solidFill>
                  <a:schemeClr val="tx1"/>
                </a:solidFill>
                <a:effectLst/>
                <a:latin typeface="+mn-lt"/>
                <a:ea typeface="+mn-ea"/>
                <a:cs typeface="+mn-cs"/>
              </a:rPr>
              <a:t>TypeScript</a:t>
            </a:r>
            <a:r>
              <a:rPr lang="en-GB" sz="1200" b="0" i="0" kern="1200" dirty="0">
                <a:solidFill>
                  <a:schemeClr val="tx1"/>
                </a:solidFill>
                <a:effectLst/>
                <a:latin typeface="+mn-lt"/>
                <a:ea typeface="+mn-ea"/>
                <a:cs typeface="+mn-cs"/>
              </a:rPr>
              <a:t> is an open-source programming language developed and maintained by Microsoft. It is a strict syntactical superset of JavaScript, and adds optional static typing to the language. </a:t>
            </a:r>
            <a:r>
              <a:rPr lang="en-GB" sz="1200" b="1" i="0" kern="1200" dirty="0">
                <a:solidFill>
                  <a:schemeClr val="tx1"/>
                </a:solidFill>
                <a:effectLst/>
                <a:latin typeface="+mn-lt"/>
                <a:ea typeface="+mn-ea"/>
                <a:cs typeface="+mn-cs"/>
              </a:rPr>
              <a:t>TypeScript</a:t>
            </a:r>
            <a:r>
              <a:rPr lang="en-GB" sz="1200" b="0" i="0" kern="1200" dirty="0">
                <a:solidFill>
                  <a:schemeClr val="tx1"/>
                </a:solidFill>
                <a:effectLst/>
                <a:latin typeface="+mn-lt"/>
                <a:ea typeface="+mn-ea"/>
                <a:cs typeface="+mn-cs"/>
              </a:rPr>
              <a:t> is designed for development of large applications and </a:t>
            </a:r>
            <a:r>
              <a:rPr lang="en-GB" sz="1200" b="0" i="0" kern="1200" dirty="0" err="1">
                <a:solidFill>
                  <a:schemeClr val="tx1"/>
                </a:solidFill>
                <a:effectLst/>
                <a:latin typeface="+mn-lt"/>
                <a:ea typeface="+mn-ea"/>
                <a:cs typeface="+mn-cs"/>
              </a:rPr>
              <a:t>transcompiles</a:t>
            </a:r>
            <a:r>
              <a:rPr lang="en-GB" sz="1200" b="0" i="0" kern="1200" dirty="0">
                <a:solidFill>
                  <a:schemeClr val="tx1"/>
                </a:solidFill>
                <a:effectLst/>
                <a:latin typeface="+mn-lt"/>
                <a:ea typeface="+mn-ea"/>
                <a:cs typeface="+mn-cs"/>
              </a:rPr>
              <a:t> to JavaScript.</a:t>
            </a:r>
          </a:p>
          <a:p>
            <a:r>
              <a:rPr lang="en-GB" dirty="0">
                <a:hlinkClick r:id="rId4"/>
              </a:rPr>
              <a:t>https://www.typescriptlang.org/</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6</a:t>
            </a:fld>
            <a:endParaRPr lang="en-US"/>
          </a:p>
        </p:txBody>
      </p:sp>
    </p:spTree>
    <p:extLst>
      <p:ext uri="{BB962C8B-B14F-4D97-AF65-F5344CB8AC3E}">
        <p14:creationId xmlns:p14="http://schemas.microsoft.com/office/powerpoint/2010/main" val="182054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Representational State Transfer</a:t>
            </a:r>
          </a:p>
          <a:p>
            <a:r>
              <a:rPr lang="en-GB" dirty="0">
                <a:hlinkClick r:id="rId3"/>
              </a:rPr>
              <a:t>https://restfulapi.net/</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7</a:t>
            </a:fld>
            <a:endParaRPr lang="en-US"/>
          </a:p>
        </p:txBody>
      </p:sp>
    </p:spTree>
    <p:extLst>
      <p:ext uri="{BB962C8B-B14F-4D97-AF65-F5344CB8AC3E}">
        <p14:creationId xmlns:p14="http://schemas.microsoft.com/office/powerpoint/2010/main" val="281571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implementation </a:t>
            </a:r>
            <a:r>
              <a:rPr lang="en-GB" sz="1200" kern="1200" dirty="0">
                <a:solidFill>
                  <a:schemeClr val="tx1"/>
                </a:solidFill>
                <a:effectLst/>
                <a:latin typeface="+mn-lt"/>
                <a:ea typeface="+mn-ea"/>
                <a:cs typeface="+mn-cs"/>
              </a:rPr>
              <a:t>'com.google.maps:google-maps-services:0.9.3’</a:t>
            </a:r>
          </a:p>
          <a:p>
            <a:r>
              <a:rPr lang="en-GB" dirty="0"/>
              <a:t>implementation </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org.springframework.boot:spring-boot-starter-web</a:t>
            </a:r>
            <a:r>
              <a:rPr lang="en-GB" sz="1200" kern="1200" dirty="0">
                <a:solidFill>
                  <a:schemeClr val="tx1"/>
                </a:solidFill>
                <a:effectLst/>
                <a:latin typeface="+mn-lt"/>
                <a:ea typeface="+mn-ea"/>
                <a:cs typeface="+mn-cs"/>
              </a:rPr>
              <a:t>’</a:t>
            </a:r>
          </a:p>
          <a:p>
            <a:r>
              <a:rPr lang="en-GB" dirty="0"/>
              <a:t>implementation </a:t>
            </a:r>
            <a:r>
              <a:rPr lang="en-GB" sz="1200" kern="1200" dirty="0">
                <a:solidFill>
                  <a:schemeClr val="tx1"/>
                </a:solidFill>
                <a:effectLst/>
                <a:latin typeface="+mn-lt"/>
                <a:ea typeface="+mn-ea"/>
                <a:cs typeface="+mn-cs"/>
              </a:rPr>
              <a:t>'org.apache.commons:commons-lang3:3.0'</a:t>
            </a:r>
          </a:p>
        </p:txBody>
      </p:sp>
      <p:sp>
        <p:nvSpPr>
          <p:cNvPr id="4" name="Slide Number Placeholder 3"/>
          <p:cNvSpPr>
            <a:spLocks noGrp="1"/>
          </p:cNvSpPr>
          <p:nvPr>
            <p:ph type="sldNum" sz="quarter" idx="10"/>
          </p:nvPr>
        </p:nvSpPr>
        <p:spPr/>
        <p:txBody>
          <a:bodyPr/>
          <a:lstStyle/>
          <a:p>
            <a:fld id="{A93E60DB-4C56-F940-B09A-125D2263595F}" type="slidenum">
              <a:rPr lang="en-US" smtClean="0"/>
              <a:t>8</a:t>
            </a:fld>
            <a:endParaRPr lang="en-US"/>
          </a:p>
        </p:txBody>
      </p:sp>
    </p:spTree>
    <p:extLst>
      <p:ext uri="{BB962C8B-B14F-4D97-AF65-F5344CB8AC3E}">
        <p14:creationId xmlns:p14="http://schemas.microsoft.com/office/powerpoint/2010/main" val="2257229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https://medium.com/oril/10-tips-to-keep-your-code-more-clean-2fa9aafea1cf</a:t>
            </a:r>
            <a:endParaRPr lang="en-US" dirty="0"/>
          </a:p>
          <a:p>
            <a:r>
              <a:rPr lang="en-US" dirty="0"/>
              <a:t>Naming Convention</a:t>
            </a:r>
          </a:p>
          <a:p>
            <a:pPr lvl="2"/>
            <a:r>
              <a:rPr lang="en-US" dirty="0"/>
              <a:t>All variables, methods and classes should use CamelCase style.</a:t>
            </a:r>
          </a:p>
          <a:p>
            <a:pPr lvl="2"/>
            <a:r>
              <a:rPr lang="en-US" dirty="0"/>
              <a:t>Constants should use all capital letters divided with underscore.</a:t>
            </a:r>
          </a:p>
          <a:p>
            <a:pPr lvl="2"/>
            <a:r>
              <a:rPr lang="en-US" dirty="0"/>
              <a:t>Avoid Special characters and numbers if you can.</a:t>
            </a:r>
          </a:p>
          <a:p>
            <a:pPr lvl="2"/>
            <a:r>
              <a:rPr lang="en-US" dirty="0"/>
              <a:t>Verbs for function names and Noun for classes and attributes.</a:t>
            </a:r>
          </a:p>
          <a:p>
            <a:r>
              <a:rPr lang="en-US" dirty="0"/>
              <a:t>Write What You Mean </a:t>
            </a:r>
          </a:p>
          <a:p>
            <a:r>
              <a:rPr lang="en-GB" sz="1200" b="0" i="0" kern="1200" dirty="0">
                <a:solidFill>
                  <a:schemeClr val="tx1"/>
                </a:solidFill>
                <a:effectLst/>
                <a:latin typeface="+mn-lt"/>
                <a:ea typeface="+mn-ea"/>
                <a:cs typeface="+mn-cs"/>
              </a:rPr>
              <a:t>	When you create a variable don’t be lazy to give it a full name. Never use only one letter in the name. Variable should represent the value it was created for. Even if you know what this variable is made for, doesn’t mean other developers will understand it. Also when you will come back to a certain block of code after some time you will probably forget the meaning of this variable.</a:t>
            </a:r>
          </a:p>
          <a:p>
            <a:r>
              <a:rPr lang="en-GB" sz="1200" b="0" i="0" kern="1200" dirty="0">
                <a:solidFill>
                  <a:schemeClr val="tx1"/>
                </a:solidFill>
                <a:effectLst/>
                <a:latin typeface="+mn-lt"/>
                <a:ea typeface="+mn-ea"/>
                <a:cs typeface="+mn-cs"/>
              </a:rPr>
              <a:t>Variables/Methods Declaration</a:t>
            </a:r>
          </a:p>
          <a:p>
            <a:r>
              <a:rPr lang="en-GB" sz="1200" b="0" i="0" kern="1200" dirty="0">
                <a:solidFill>
                  <a:schemeClr val="tx1"/>
                </a:solidFill>
                <a:effectLst/>
                <a:latin typeface="+mn-lt"/>
                <a:ea typeface="+mn-ea"/>
                <a:cs typeface="+mn-cs"/>
              </a:rPr>
              <a:t>	All variables in the class should be declared at the top of the class.</a:t>
            </a:r>
          </a:p>
          <a:p>
            <a:r>
              <a:rPr lang="en-GB" sz="1200" b="0" i="0" kern="1200" dirty="0">
                <a:solidFill>
                  <a:schemeClr val="tx1"/>
                </a:solidFill>
                <a:effectLst/>
                <a:latin typeface="+mn-lt"/>
                <a:ea typeface="+mn-ea"/>
                <a:cs typeface="+mn-cs"/>
              </a:rPr>
              <a:t>	If variable is used only in one method then it would be better to declare it as a local variable of this method.</a:t>
            </a:r>
          </a:p>
          <a:p>
            <a:r>
              <a:rPr lang="en-GB" sz="1200" b="0" i="0" kern="1200" dirty="0">
                <a:solidFill>
                  <a:schemeClr val="tx1"/>
                </a:solidFill>
                <a:effectLst/>
                <a:latin typeface="+mn-lt"/>
                <a:ea typeface="+mn-ea"/>
                <a:cs typeface="+mn-cs"/>
              </a:rPr>
              <a:t>	Methods should be declared in the same order as they are used.</a:t>
            </a:r>
          </a:p>
          <a:p>
            <a:r>
              <a:rPr lang="en-GB" sz="1200" b="0" i="0" kern="1200" dirty="0">
                <a:solidFill>
                  <a:schemeClr val="tx1"/>
                </a:solidFill>
                <a:effectLst/>
                <a:latin typeface="+mn-lt"/>
                <a:ea typeface="+mn-ea"/>
                <a:cs typeface="+mn-cs"/>
              </a:rPr>
              <a:t>	More important methods should be declared at the top of a class and minor methods at the end.</a:t>
            </a:r>
          </a:p>
          <a:p>
            <a:r>
              <a:rPr lang="en-GB" sz="1200" b="0" i="0" kern="1200" dirty="0">
                <a:solidFill>
                  <a:schemeClr val="tx1"/>
                </a:solidFill>
                <a:effectLst/>
                <a:latin typeface="+mn-lt"/>
                <a:ea typeface="+mn-ea"/>
                <a:cs typeface="+mn-cs"/>
              </a:rPr>
              <a:t>Single Responsibility</a:t>
            </a:r>
          </a:p>
          <a:p>
            <a:r>
              <a:rPr lang="en-GB" sz="1200" b="0" i="0" kern="1200" dirty="0">
                <a:solidFill>
                  <a:schemeClr val="tx1"/>
                </a:solidFill>
                <a:effectLst/>
                <a:latin typeface="+mn-lt"/>
                <a:ea typeface="+mn-ea"/>
                <a:cs typeface="+mn-cs"/>
              </a:rPr>
              <a:t>	One method should be responsible only for one action. </a:t>
            </a:r>
          </a:p>
          <a:p>
            <a:r>
              <a:rPr lang="en-GB" sz="1200" b="0" i="0" kern="1200" dirty="0">
                <a:solidFill>
                  <a:schemeClr val="tx1"/>
                </a:solidFill>
                <a:effectLst/>
                <a:latin typeface="+mn-lt"/>
                <a:ea typeface="+mn-ea"/>
                <a:cs typeface="+mn-cs"/>
              </a:rPr>
              <a:t>	If your method does two or three different things at a time then you should consider splitting the functionality of this method into other methods.</a:t>
            </a:r>
          </a:p>
          <a:p>
            <a:r>
              <a:rPr lang="en-GB" sz="1200" b="0" i="0" kern="1200" dirty="0">
                <a:solidFill>
                  <a:schemeClr val="tx1"/>
                </a:solidFill>
                <a:effectLst/>
                <a:latin typeface="+mn-lt"/>
                <a:ea typeface="+mn-ea"/>
                <a:cs typeface="+mn-cs"/>
              </a:rPr>
              <a:t>	Such method is easier to understand, scale and reuse in other methods.</a:t>
            </a:r>
          </a:p>
          <a:p>
            <a:r>
              <a:rPr lang="en-GB" sz="1200" b="0" i="0" kern="1200" dirty="0">
                <a:solidFill>
                  <a:schemeClr val="tx1"/>
                </a:solidFill>
                <a:effectLst/>
                <a:latin typeface="+mn-lt"/>
                <a:ea typeface="+mn-ea"/>
                <a:cs typeface="+mn-cs"/>
              </a:rPr>
              <a:t>Small Methods</a:t>
            </a:r>
          </a:p>
          <a:p>
            <a:r>
              <a:rPr lang="en-GB" sz="1200" b="0" i="0" kern="1200" dirty="0">
                <a:solidFill>
                  <a:schemeClr val="tx1"/>
                </a:solidFill>
                <a:effectLst/>
                <a:latin typeface="+mn-lt"/>
                <a:ea typeface="+mn-ea"/>
                <a:cs typeface="+mn-cs"/>
              </a:rPr>
              <a:t>	Just try to make your methods as small as possible. </a:t>
            </a:r>
          </a:p>
          <a:p>
            <a:r>
              <a:rPr lang="en-GB" sz="1200" b="0" i="0" kern="1200" dirty="0">
                <a:solidFill>
                  <a:schemeClr val="tx1"/>
                </a:solidFill>
                <a:effectLst/>
                <a:latin typeface="+mn-lt"/>
                <a:ea typeface="+mn-ea"/>
                <a:cs typeface="+mn-cs"/>
              </a:rPr>
              <a:t>	The best methods are considered to be from 5 to 10 lines of code.</a:t>
            </a:r>
          </a:p>
          <a:p>
            <a:r>
              <a:rPr lang="en-GB" sz="1200" b="0" i="0" kern="1200" dirty="0">
                <a:solidFill>
                  <a:schemeClr val="tx1"/>
                </a:solidFill>
                <a:effectLst/>
                <a:latin typeface="+mn-lt"/>
                <a:ea typeface="+mn-ea"/>
                <a:cs typeface="+mn-cs"/>
              </a:rPr>
              <a:t>	But no one will fight you if your method has 12 or 15 lines, just make sure that these 15 lines of code is understandable and high-quality.</a:t>
            </a:r>
          </a:p>
          <a:p>
            <a:r>
              <a:rPr lang="en-US" dirty="0"/>
              <a:t>Minimize Your Code</a:t>
            </a:r>
          </a:p>
          <a:p>
            <a:r>
              <a:rPr lang="en-US" dirty="0"/>
              <a:t>	</a:t>
            </a:r>
            <a:r>
              <a:rPr lang="en-GB" sz="1200" b="0" i="0" kern="1200" dirty="0">
                <a:solidFill>
                  <a:schemeClr val="tx1"/>
                </a:solidFill>
                <a:effectLst/>
                <a:latin typeface="+mn-lt"/>
                <a:ea typeface="+mn-ea"/>
                <a:cs typeface="+mn-cs"/>
              </a:rPr>
              <a:t>Don’t write three lines of code if the same thing can be done with only one line. </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11</a:t>
            </a:fld>
            <a:endParaRPr lang="en-US"/>
          </a:p>
        </p:txBody>
      </p:sp>
    </p:spTree>
    <p:extLst>
      <p:ext uri="{BB962C8B-B14F-4D97-AF65-F5344CB8AC3E}">
        <p14:creationId xmlns:p14="http://schemas.microsoft.com/office/powerpoint/2010/main" val="2232432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https://medium.com/better-programming/the-test-pyramid-80d77535573</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12</a:t>
            </a:fld>
            <a:endParaRPr lang="en-US"/>
          </a:p>
        </p:txBody>
      </p:sp>
    </p:spTree>
    <p:extLst>
      <p:ext uri="{BB962C8B-B14F-4D97-AF65-F5344CB8AC3E}">
        <p14:creationId xmlns:p14="http://schemas.microsoft.com/office/powerpoint/2010/main" val="3901957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https://medium.com/tech-tajawal/driven-development-133422e0057a</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13</a:t>
            </a:fld>
            <a:endParaRPr lang="en-US"/>
          </a:p>
        </p:txBody>
      </p:sp>
    </p:spTree>
    <p:extLst>
      <p:ext uri="{BB962C8B-B14F-4D97-AF65-F5344CB8AC3E}">
        <p14:creationId xmlns:p14="http://schemas.microsoft.com/office/powerpoint/2010/main" val="3386053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9/16/19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9554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9/16/19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4508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865904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1355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274100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9/16/19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367740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9/16/19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363902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9/16/19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4734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9/16/19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9365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9/16/19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027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9/16/19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6256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9/16/19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6932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9/16/19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1876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9/16/19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26266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9/16/19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3887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9/16/19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4372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9/16/19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5600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9/16/19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801260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junit.org/junit5/"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baeldung.com/mockito-annotations" TargetMode="External"/><Relationship Id="rId5" Type="http://schemas.openxmlformats.org/officeDocument/2006/relationships/hyperlink" Target="https://www.baeldung.com/mockito-series" TargetMode="External"/><Relationship Id="rId4" Type="http://schemas.openxmlformats.org/officeDocument/2006/relationships/hyperlink" Target="https://site.mockito.org/"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protractortest.or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karma-runner.github.io/1.0/index.html" TargetMode="External"/><Relationship Id="rId4" Type="http://schemas.openxmlformats.org/officeDocument/2006/relationships/hyperlink" Target="https://jasmine.github.io/"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ev.mysql.com/downloads/workbench/" TargetMode="External"/><Relationship Id="rId7" Type="http://schemas.openxmlformats.org/officeDocument/2006/relationships/image" Target="../media/image20.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dev.mysql.com/doc/workbench/en/wb-installing.html" TargetMode="External"/><Relationship Id="rId4" Type="http://schemas.openxmlformats.org/officeDocument/2006/relationships/hyperlink" Target="https://dev.mysql.com/downloads/mysq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mongodb.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hyperlink" Target="https://docs.mongodb.com/manual/tutorial/getting-started/"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mongodb.github.io/mongo-java-driver/"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hyperlink" Target="https://morphia.dev/"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meetup.com/Belfast-JS/" TargetMode="External"/><Relationship Id="rId2" Type="http://schemas.openxmlformats.org/officeDocument/2006/relationships/hyperlink" Target="https://www.meetup.com/BelfastJUG/" TargetMode="External"/><Relationship Id="rId1" Type="http://schemas.openxmlformats.org/officeDocument/2006/relationships/slideLayout" Target="../slideLayouts/slideLayout2.xml"/><Relationship Id="rId5" Type="http://schemas.openxmlformats.org/officeDocument/2006/relationships/hyperlink" Target="https://www.meetup.com/" TargetMode="External"/><Relationship Id="rId4" Type="http://schemas.openxmlformats.org/officeDocument/2006/relationships/image" Target="../media/image25.tiff"/></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1.jpeg"/><Relationship Id="rId7"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hyperlink" Target="https://dzone.com/articles/gradle-vs-maven" TargetMode="Externa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hyperlink" Target="https://vuejs.org/" TargetMode="External"/><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tiff"/><Relationship Id="rId11" Type="http://schemas.openxmlformats.org/officeDocument/2006/relationships/image" Target="../media/image14.tiff"/><Relationship Id="rId5" Type="http://schemas.openxmlformats.org/officeDocument/2006/relationships/hyperlink" Target="https://angular.io/" TargetMode="External"/><Relationship Id="rId10" Type="http://schemas.openxmlformats.org/officeDocument/2006/relationships/image" Target="../media/image13.tiff"/><Relationship Id="rId4" Type="http://schemas.openxmlformats.org/officeDocument/2006/relationships/hyperlink" Target="https://reactjs.org/" TargetMode="External"/><Relationship Id="rId9"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evelopers.google.com/places/web-service/intr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opendatani.gov.uk/" TargetMode="External"/><Relationship Id="rId4" Type="http://schemas.openxmlformats.org/officeDocument/2006/relationships/hyperlink" Target="https://www.yelp.com/developers/documentation/v3"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atlassian.com/software/jira" TargetMode="External"/><Relationship Id="rId2" Type="http://schemas.openxmlformats.org/officeDocument/2006/relationships/hyperlink" Target="https://trello.com/" TargetMode="External"/><Relationship Id="rId1" Type="http://schemas.openxmlformats.org/officeDocument/2006/relationships/slideLayout" Target="../slideLayouts/slideLayout2.xml"/><Relationship Id="rId4" Type="http://schemas.openxmlformats.org/officeDocument/2006/relationships/hyperlink" Target="https://github.com/Jgiron455/webapp-worksho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3249A-CDD8-7440-BFB8-3FE6C550E083}"/>
              </a:ext>
            </a:extLst>
          </p:cNvPr>
          <p:cNvSpPr>
            <a:spLocks noGrp="1"/>
          </p:cNvSpPr>
          <p:nvPr>
            <p:ph type="ctrTitle"/>
          </p:nvPr>
        </p:nvSpPr>
        <p:spPr/>
        <p:txBody>
          <a:bodyPr/>
          <a:lstStyle/>
          <a:p>
            <a:r>
              <a:rPr lang="en-US" dirty="0"/>
              <a:t>Web Application?</a:t>
            </a:r>
          </a:p>
        </p:txBody>
      </p:sp>
      <p:sp>
        <p:nvSpPr>
          <p:cNvPr id="3" name="Subtitle 2">
            <a:extLst>
              <a:ext uri="{FF2B5EF4-FFF2-40B4-BE49-F238E27FC236}">
                <a16:creationId xmlns:a16="http://schemas.microsoft.com/office/drawing/2014/main" id="{45D04292-EA22-4C40-B193-A3B3A62CFE69}"/>
              </a:ext>
            </a:extLst>
          </p:cNvPr>
          <p:cNvSpPr>
            <a:spLocks noGrp="1"/>
          </p:cNvSpPr>
          <p:nvPr>
            <p:ph type="subTitle" idx="1"/>
          </p:nvPr>
        </p:nvSpPr>
        <p:spPr/>
        <p:txBody>
          <a:bodyPr/>
          <a:lstStyle/>
          <a:p>
            <a:r>
              <a:rPr lang="en-US" dirty="0"/>
              <a:t>Graduating TO make Wed apps</a:t>
            </a:r>
          </a:p>
        </p:txBody>
      </p:sp>
    </p:spTree>
    <p:extLst>
      <p:ext uri="{BB962C8B-B14F-4D97-AF65-F5344CB8AC3E}">
        <p14:creationId xmlns:p14="http://schemas.microsoft.com/office/powerpoint/2010/main" val="2534001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F0EE1-B9D9-DD4D-8CEF-DD9EB8FE0704}"/>
              </a:ext>
            </a:extLst>
          </p:cNvPr>
          <p:cNvSpPr>
            <a:spLocks noGrp="1"/>
          </p:cNvSpPr>
          <p:nvPr>
            <p:ph type="title"/>
          </p:nvPr>
        </p:nvSpPr>
        <p:spPr/>
        <p:txBody>
          <a:bodyPr/>
          <a:lstStyle/>
          <a:p>
            <a:r>
              <a:rPr lang="en-US" dirty="0"/>
              <a:t>Testing, Testing and Testing, cause you can’t have enough test.</a:t>
            </a:r>
          </a:p>
        </p:txBody>
      </p:sp>
      <p:pic>
        <p:nvPicPr>
          <p:cNvPr id="4" name="Picture 3">
            <a:extLst>
              <a:ext uri="{FF2B5EF4-FFF2-40B4-BE49-F238E27FC236}">
                <a16:creationId xmlns:a16="http://schemas.microsoft.com/office/drawing/2014/main" id="{B525C24A-DFCD-F245-B915-8871031A6B11}"/>
              </a:ext>
            </a:extLst>
          </p:cNvPr>
          <p:cNvPicPr>
            <a:picLocks noChangeAspect="1"/>
          </p:cNvPicPr>
          <p:nvPr/>
        </p:nvPicPr>
        <p:blipFill rotWithShape="1">
          <a:blip r:embed="rId2"/>
          <a:srcRect l="26197" t="3424" r="23559" b="7449"/>
          <a:stretch/>
        </p:blipFill>
        <p:spPr>
          <a:xfrm>
            <a:off x="2893103" y="2355808"/>
            <a:ext cx="5906124" cy="4190652"/>
          </a:xfrm>
          <a:prstGeom prst="rect">
            <a:avLst/>
          </a:prstGeom>
        </p:spPr>
      </p:pic>
    </p:spTree>
    <p:extLst>
      <p:ext uri="{BB962C8B-B14F-4D97-AF65-F5344CB8AC3E}">
        <p14:creationId xmlns:p14="http://schemas.microsoft.com/office/powerpoint/2010/main" val="4275333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9E30DD49-CA2E-884F-9796-B60751BF2541}"/>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Keep Your Code Clean</a:t>
            </a:r>
          </a:p>
        </p:txBody>
      </p:sp>
      <p:sp>
        <p:nvSpPr>
          <p:cNvPr id="3" name="Content Placeholder 2">
            <a:extLst>
              <a:ext uri="{FF2B5EF4-FFF2-40B4-BE49-F238E27FC236}">
                <a16:creationId xmlns:a16="http://schemas.microsoft.com/office/drawing/2014/main" id="{11230923-A17E-B14C-A114-E0B960004B31}"/>
              </a:ext>
            </a:extLst>
          </p:cNvPr>
          <p:cNvSpPr>
            <a:spLocks noGrp="1"/>
          </p:cNvSpPr>
          <p:nvPr>
            <p:ph idx="1"/>
          </p:nvPr>
        </p:nvSpPr>
        <p:spPr>
          <a:xfrm>
            <a:off x="5290077" y="437513"/>
            <a:ext cx="5502614" cy="5954325"/>
          </a:xfrm>
        </p:spPr>
        <p:txBody>
          <a:bodyPr anchor="ctr">
            <a:normAutofit/>
          </a:bodyPr>
          <a:lstStyle/>
          <a:p>
            <a:r>
              <a:rPr lang="en-US" sz="2000"/>
              <a:t>Naming Convention</a:t>
            </a:r>
          </a:p>
          <a:p>
            <a:r>
              <a:rPr lang="en-US" sz="2000"/>
              <a:t>Write What You Mean</a:t>
            </a:r>
          </a:p>
          <a:p>
            <a:r>
              <a:rPr lang="en-US" sz="2000"/>
              <a:t>Variables/Methods Declaration</a:t>
            </a:r>
          </a:p>
          <a:p>
            <a:r>
              <a:rPr lang="en-US" sz="2000"/>
              <a:t>Single Responsibility</a:t>
            </a:r>
          </a:p>
          <a:p>
            <a:r>
              <a:rPr lang="en-US" sz="2000"/>
              <a:t>Small Methods</a:t>
            </a:r>
          </a:p>
          <a:p>
            <a:r>
              <a:rPr lang="en-US" sz="2000"/>
              <a:t>Minimize Your Code</a:t>
            </a:r>
          </a:p>
          <a:p>
            <a:r>
              <a:rPr lang="en-US" sz="2000"/>
              <a:t>Avoid Duplication</a:t>
            </a:r>
          </a:p>
          <a:p>
            <a:r>
              <a:rPr lang="en-US" sz="2000"/>
              <a:t>Comments</a:t>
            </a:r>
          </a:p>
        </p:txBody>
      </p:sp>
    </p:spTree>
    <p:extLst>
      <p:ext uri="{BB962C8B-B14F-4D97-AF65-F5344CB8AC3E}">
        <p14:creationId xmlns:p14="http://schemas.microsoft.com/office/powerpoint/2010/main" val="1123475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6855E-55A9-3243-840D-B187BE5260B6}"/>
              </a:ext>
            </a:extLst>
          </p:cNvPr>
          <p:cNvSpPr>
            <a:spLocks noGrp="1"/>
          </p:cNvSpPr>
          <p:nvPr>
            <p:ph type="title"/>
          </p:nvPr>
        </p:nvSpPr>
        <p:spPr/>
        <p:txBody>
          <a:bodyPr/>
          <a:lstStyle/>
          <a:p>
            <a:r>
              <a:rPr lang="en-US" dirty="0"/>
              <a:t>Testing Pyramid</a:t>
            </a:r>
          </a:p>
        </p:txBody>
      </p:sp>
      <p:pic>
        <p:nvPicPr>
          <p:cNvPr id="4" name="Picture 3">
            <a:extLst>
              <a:ext uri="{FF2B5EF4-FFF2-40B4-BE49-F238E27FC236}">
                <a16:creationId xmlns:a16="http://schemas.microsoft.com/office/drawing/2014/main" id="{9490A841-67EA-8B41-962D-2E1D744689BF}"/>
              </a:ext>
            </a:extLst>
          </p:cNvPr>
          <p:cNvPicPr>
            <a:picLocks noChangeAspect="1"/>
          </p:cNvPicPr>
          <p:nvPr/>
        </p:nvPicPr>
        <p:blipFill>
          <a:blip r:embed="rId3"/>
          <a:stretch>
            <a:fillRect/>
          </a:stretch>
        </p:blipFill>
        <p:spPr>
          <a:xfrm>
            <a:off x="2111219" y="2281630"/>
            <a:ext cx="8396886" cy="4576370"/>
          </a:xfrm>
          <a:prstGeom prst="rect">
            <a:avLst/>
          </a:prstGeom>
        </p:spPr>
      </p:pic>
    </p:spTree>
    <p:extLst>
      <p:ext uri="{BB962C8B-B14F-4D97-AF65-F5344CB8AC3E}">
        <p14:creationId xmlns:p14="http://schemas.microsoft.com/office/powerpoint/2010/main" val="220472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5343-A61F-CF4A-8FD0-B4D14D2C59B9}"/>
              </a:ext>
            </a:extLst>
          </p:cNvPr>
          <p:cNvSpPr>
            <a:spLocks noGrp="1"/>
          </p:cNvSpPr>
          <p:nvPr>
            <p:ph type="title"/>
          </p:nvPr>
        </p:nvSpPr>
        <p:spPr/>
        <p:txBody>
          <a:bodyPr/>
          <a:lstStyle/>
          <a:p>
            <a:r>
              <a:rPr lang="en-US" dirty="0"/>
              <a:t>TDD</a:t>
            </a:r>
          </a:p>
        </p:txBody>
      </p:sp>
      <p:pic>
        <p:nvPicPr>
          <p:cNvPr id="4" name="Picture 3">
            <a:extLst>
              <a:ext uri="{FF2B5EF4-FFF2-40B4-BE49-F238E27FC236}">
                <a16:creationId xmlns:a16="http://schemas.microsoft.com/office/drawing/2014/main" id="{C6D92EBC-54CB-304A-8F1F-6CDDA225995F}"/>
              </a:ext>
            </a:extLst>
          </p:cNvPr>
          <p:cNvPicPr>
            <a:picLocks noChangeAspect="1"/>
          </p:cNvPicPr>
          <p:nvPr/>
        </p:nvPicPr>
        <p:blipFill>
          <a:blip r:embed="rId3"/>
          <a:stretch>
            <a:fillRect/>
          </a:stretch>
        </p:blipFill>
        <p:spPr>
          <a:xfrm>
            <a:off x="3102964" y="1327150"/>
            <a:ext cx="5646816" cy="5265003"/>
          </a:xfrm>
          <a:prstGeom prst="rect">
            <a:avLst/>
          </a:prstGeom>
        </p:spPr>
      </p:pic>
    </p:spTree>
    <p:extLst>
      <p:ext uri="{BB962C8B-B14F-4D97-AF65-F5344CB8AC3E}">
        <p14:creationId xmlns:p14="http://schemas.microsoft.com/office/powerpoint/2010/main" val="1838719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A5D6B-C75D-7447-872B-1EDD179C7F1B}"/>
              </a:ext>
            </a:extLst>
          </p:cNvPr>
          <p:cNvSpPr>
            <a:spLocks noGrp="1"/>
          </p:cNvSpPr>
          <p:nvPr>
            <p:ph type="title"/>
          </p:nvPr>
        </p:nvSpPr>
        <p:spPr/>
        <p:txBody>
          <a:bodyPr/>
          <a:lstStyle/>
          <a:p>
            <a:r>
              <a:rPr lang="en-US" dirty="0"/>
              <a:t>Back-End Testing Java 1.8</a:t>
            </a:r>
          </a:p>
        </p:txBody>
      </p:sp>
      <p:sp>
        <p:nvSpPr>
          <p:cNvPr id="3" name="Content Placeholder 2">
            <a:extLst>
              <a:ext uri="{FF2B5EF4-FFF2-40B4-BE49-F238E27FC236}">
                <a16:creationId xmlns:a16="http://schemas.microsoft.com/office/drawing/2014/main" id="{BFF6216D-5197-B248-9614-605AF724F999}"/>
              </a:ext>
            </a:extLst>
          </p:cNvPr>
          <p:cNvSpPr>
            <a:spLocks noGrp="1"/>
          </p:cNvSpPr>
          <p:nvPr>
            <p:ph idx="1"/>
          </p:nvPr>
        </p:nvSpPr>
        <p:spPr/>
        <p:txBody>
          <a:bodyPr>
            <a:normAutofit fontScale="92500" lnSpcReduction="10000"/>
          </a:bodyPr>
          <a:lstStyle/>
          <a:p>
            <a:r>
              <a:rPr lang="en-GB" dirty="0"/>
              <a:t>JUnit is a unit testing framework for the Java programming language. JUnit has been important in the development of test-driven development.</a:t>
            </a:r>
          </a:p>
          <a:p>
            <a:pPr lvl="1"/>
            <a:r>
              <a:rPr lang="en-GB" dirty="0">
                <a:hlinkClick r:id="rId3"/>
              </a:rPr>
              <a:t>https://junit.org/junit5/</a:t>
            </a:r>
            <a:endParaRPr lang="en-US" dirty="0"/>
          </a:p>
          <a:p>
            <a:r>
              <a:rPr lang="en-GB" dirty="0"/>
              <a:t>Mockito is an open source testing framework for Java released under the MIT License. The framework allows the creation of test double objects in automated unit tests for the purpose of test-driven development or behaviour-driven development.</a:t>
            </a:r>
          </a:p>
          <a:p>
            <a:pPr lvl="1"/>
            <a:r>
              <a:rPr lang="en-GB" dirty="0">
                <a:hlinkClick r:id="rId4"/>
              </a:rPr>
              <a:t>https://site.mockito.org/</a:t>
            </a:r>
            <a:endParaRPr lang="en-GB" dirty="0"/>
          </a:p>
          <a:p>
            <a:pPr lvl="1"/>
            <a:r>
              <a:rPr lang="en-GB" dirty="0">
                <a:hlinkClick r:id="rId5"/>
              </a:rPr>
              <a:t>https://www.baeldung.com/mockito-series</a:t>
            </a:r>
            <a:endParaRPr lang="en-GB" dirty="0"/>
          </a:p>
          <a:p>
            <a:pPr lvl="1"/>
            <a:r>
              <a:rPr lang="en-GB" dirty="0">
                <a:hlinkClick r:id="rId6"/>
              </a:rPr>
              <a:t>https://www.baeldung.com/mockito-annotations</a:t>
            </a:r>
            <a:endParaRPr lang="en-GB" dirty="0"/>
          </a:p>
          <a:p>
            <a:r>
              <a:rPr lang="en-GB" dirty="0"/>
              <a:t>TDD</a:t>
            </a:r>
          </a:p>
          <a:p>
            <a:pPr>
              <a:buFont typeface="+mj-lt"/>
              <a:buAutoNum type="arabicPeriod"/>
            </a:pPr>
            <a:endParaRPr lang="en-GB" dirty="0"/>
          </a:p>
        </p:txBody>
      </p:sp>
    </p:spTree>
    <p:extLst>
      <p:ext uri="{BB962C8B-B14F-4D97-AF65-F5344CB8AC3E}">
        <p14:creationId xmlns:p14="http://schemas.microsoft.com/office/powerpoint/2010/main" val="3915074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4E81D-0EEA-7B48-9997-C63ACBD84244}"/>
              </a:ext>
            </a:extLst>
          </p:cNvPr>
          <p:cNvSpPr>
            <a:spLocks noGrp="1"/>
          </p:cNvSpPr>
          <p:nvPr>
            <p:ph type="title"/>
          </p:nvPr>
        </p:nvSpPr>
        <p:spPr/>
        <p:txBody>
          <a:bodyPr/>
          <a:lstStyle/>
          <a:p>
            <a:r>
              <a:rPr lang="en-US" dirty="0"/>
              <a:t>Front-End Testing Angular </a:t>
            </a:r>
          </a:p>
        </p:txBody>
      </p:sp>
      <p:sp>
        <p:nvSpPr>
          <p:cNvPr id="3" name="Content Placeholder 2">
            <a:extLst>
              <a:ext uri="{FF2B5EF4-FFF2-40B4-BE49-F238E27FC236}">
                <a16:creationId xmlns:a16="http://schemas.microsoft.com/office/drawing/2014/main" id="{BC07F16C-C1D4-3C4A-8808-F3876846BB2A}"/>
              </a:ext>
            </a:extLst>
          </p:cNvPr>
          <p:cNvSpPr>
            <a:spLocks noGrp="1"/>
          </p:cNvSpPr>
          <p:nvPr>
            <p:ph idx="1"/>
          </p:nvPr>
        </p:nvSpPr>
        <p:spPr/>
        <p:txBody>
          <a:bodyPr>
            <a:normAutofit fontScale="85000" lnSpcReduction="10000"/>
          </a:bodyPr>
          <a:lstStyle/>
          <a:p>
            <a:r>
              <a:rPr lang="en-GB" dirty="0"/>
              <a:t>Protractor is an end-to-end test framework for Angular and AngularJS applications. Protractor runs tests against your application running in a real browser, interacting with it as a user would.</a:t>
            </a:r>
          </a:p>
          <a:p>
            <a:pPr lvl="1"/>
            <a:r>
              <a:rPr lang="en-GB" dirty="0">
                <a:hlinkClick r:id="rId3"/>
              </a:rPr>
              <a:t>https://www.protractortest.org/#/</a:t>
            </a:r>
            <a:endParaRPr lang="en-GB" dirty="0"/>
          </a:p>
          <a:p>
            <a:r>
              <a:rPr lang="en-GB" dirty="0"/>
              <a:t>Jasmine is a </a:t>
            </a:r>
            <a:r>
              <a:rPr lang="en-GB" dirty="0" err="1"/>
              <a:t>behavior</a:t>
            </a:r>
            <a:r>
              <a:rPr lang="en-GB" dirty="0"/>
              <a:t>-driven development framework for testing JavaScript code. It does not depend on any other JavaScript frameworks. It does not require a DOM. And it has a clean, obvious syntax so that you can easily write tests.</a:t>
            </a:r>
          </a:p>
          <a:p>
            <a:pPr lvl="1"/>
            <a:r>
              <a:rPr lang="en-GB" dirty="0">
                <a:hlinkClick r:id="rId4"/>
              </a:rPr>
              <a:t>https://jasmine.github.io/</a:t>
            </a:r>
            <a:r>
              <a:rPr lang="en-GB" dirty="0"/>
              <a:t>	</a:t>
            </a:r>
            <a:endParaRPr lang="en-US" dirty="0"/>
          </a:p>
          <a:p>
            <a:r>
              <a:rPr lang="en-US" dirty="0"/>
              <a:t>Karma </a:t>
            </a:r>
            <a:r>
              <a:rPr lang="en-GB" dirty="0"/>
              <a:t>is a task runner for our tests. It uses a configuration file in order to set the </a:t>
            </a:r>
            <a:r>
              <a:rPr lang="en-GB" dirty="0" err="1"/>
              <a:t>startup</a:t>
            </a:r>
            <a:r>
              <a:rPr lang="en-GB" dirty="0"/>
              <a:t> file, the reporters, the testing framework, the browser among other things.</a:t>
            </a:r>
          </a:p>
          <a:p>
            <a:pPr lvl="1"/>
            <a:r>
              <a:rPr lang="en-GB" dirty="0">
                <a:hlinkClick r:id="rId5"/>
              </a:rPr>
              <a:t>https://karma-runner.github.io/1.0/index.html</a:t>
            </a:r>
            <a:endParaRPr lang="en-GB" dirty="0"/>
          </a:p>
          <a:p>
            <a:r>
              <a:rPr lang="en-GB" dirty="0"/>
              <a:t>BDD – Behaviour Driven Development</a:t>
            </a:r>
            <a:endParaRPr lang="en-US" dirty="0"/>
          </a:p>
        </p:txBody>
      </p:sp>
    </p:spTree>
    <p:extLst>
      <p:ext uri="{BB962C8B-B14F-4D97-AF65-F5344CB8AC3E}">
        <p14:creationId xmlns:p14="http://schemas.microsoft.com/office/powerpoint/2010/main" val="3359950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SQL vs NoSQL</a:t>
            </a:r>
            <a:endParaRPr lang="en-GB"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206323967"/>
              </p:ext>
            </p:extLst>
          </p:nvPr>
        </p:nvGraphicFramePr>
        <p:xfrm>
          <a:off x="1155700" y="2603500"/>
          <a:ext cx="8824914" cy="3302000"/>
        </p:xfrm>
        <a:graphic>
          <a:graphicData uri="http://schemas.openxmlformats.org/drawingml/2006/table">
            <a:tbl>
              <a:tblPr firstRow="1" bandRow="1">
                <a:tableStyleId>{5C22544A-7EE6-4342-B048-85BDC9FD1C3A}</a:tableStyleId>
              </a:tblPr>
              <a:tblGrid>
                <a:gridCol w="4412457">
                  <a:extLst>
                    <a:ext uri="{9D8B030D-6E8A-4147-A177-3AD203B41FA5}">
                      <a16:colId xmlns:a16="http://schemas.microsoft.com/office/drawing/2014/main" val="20000"/>
                    </a:ext>
                  </a:extLst>
                </a:gridCol>
                <a:gridCol w="4412457">
                  <a:extLst>
                    <a:ext uri="{9D8B030D-6E8A-4147-A177-3AD203B41FA5}">
                      <a16:colId xmlns:a16="http://schemas.microsoft.com/office/drawing/2014/main" val="20001"/>
                    </a:ext>
                  </a:extLst>
                </a:gridCol>
              </a:tblGrid>
              <a:tr h="370840">
                <a:tc>
                  <a:txBody>
                    <a:bodyPr/>
                    <a:lstStyle/>
                    <a:p>
                      <a:r>
                        <a:rPr lang="en-GB" dirty="0"/>
                        <a:t>SQL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GB" dirty="0"/>
                        <a:t>No</a:t>
                      </a:r>
                      <a:r>
                        <a:rPr lang="en-GB" baseline="0" dirty="0"/>
                        <a:t>SQL</a:t>
                      </a:r>
                      <a:endParaRPr lang="en-GB" dirty="0"/>
                    </a:p>
                  </a:txBody>
                  <a:tcPr>
                    <a:lnL w="12700" cmpd="sng">
                      <a:noFill/>
                    </a:lnL>
                  </a:tcPr>
                </a:tc>
                <a:extLst>
                  <a:ext uri="{0D108BD9-81ED-4DB2-BD59-A6C34878D82A}">
                    <a16:rowId xmlns:a16="http://schemas.microsoft.com/office/drawing/2014/main" val="10000"/>
                  </a:ext>
                </a:extLst>
              </a:tr>
              <a:tr h="370840">
                <a:tc>
                  <a:txBody>
                    <a:bodyPr/>
                    <a:lstStyle/>
                    <a:p>
                      <a:r>
                        <a:rPr lang="en-GB" dirty="0"/>
                        <a:t>RELATIONAL DATABASE MANAGEMENT SYSTEM</a:t>
                      </a:r>
                    </a:p>
                  </a:txBody>
                  <a:tcPr>
                    <a:lnT w="38100" cmpd="sng">
                      <a:noFill/>
                    </a:lnT>
                  </a:tcPr>
                </a:tc>
                <a:tc>
                  <a:txBody>
                    <a:bodyPr/>
                    <a:lstStyle/>
                    <a:p>
                      <a:r>
                        <a:rPr lang="en-GB" dirty="0"/>
                        <a:t>Non-relational or distributed database system.</a:t>
                      </a:r>
                    </a:p>
                  </a:txBody>
                  <a:tcPr/>
                </a:tc>
                <a:extLst>
                  <a:ext uri="{0D108BD9-81ED-4DB2-BD59-A6C34878D82A}">
                    <a16:rowId xmlns:a16="http://schemas.microsoft.com/office/drawing/2014/main" val="10001"/>
                  </a:ext>
                </a:extLst>
              </a:tr>
              <a:tr h="370840">
                <a:tc>
                  <a:txBody>
                    <a:bodyPr/>
                    <a:lstStyle/>
                    <a:p>
                      <a:r>
                        <a:rPr lang="en-GB" dirty="0"/>
                        <a:t>These databases have fixed or static or</a:t>
                      </a:r>
                      <a:r>
                        <a:rPr lang="en-GB" baseline="0" dirty="0"/>
                        <a:t> predefined schema</a:t>
                      </a:r>
                      <a:endParaRPr lang="en-GB" dirty="0"/>
                    </a:p>
                  </a:txBody>
                  <a:tcPr/>
                </a:tc>
                <a:tc>
                  <a:txBody>
                    <a:bodyPr/>
                    <a:lstStyle/>
                    <a:p>
                      <a:r>
                        <a:rPr lang="en-GB" dirty="0"/>
                        <a:t>They have dynamic schema</a:t>
                      </a:r>
                    </a:p>
                  </a:txBody>
                  <a:tcPr/>
                </a:tc>
                <a:extLst>
                  <a:ext uri="{0D108BD9-81ED-4DB2-BD59-A6C34878D82A}">
                    <a16:rowId xmlns:a16="http://schemas.microsoft.com/office/drawing/2014/main" val="10002"/>
                  </a:ext>
                </a:extLst>
              </a:tr>
              <a:tr h="370840">
                <a:tc>
                  <a:txBody>
                    <a:bodyPr/>
                    <a:lstStyle/>
                    <a:p>
                      <a:r>
                        <a:rPr lang="en-GB" dirty="0"/>
                        <a:t>These</a:t>
                      </a:r>
                      <a:r>
                        <a:rPr lang="en-GB" baseline="0" dirty="0"/>
                        <a:t> databases are not suited for hierarchical data storage</a:t>
                      </a:r>
                      <a:endParaRPr lang="en-GB" dirty="0"/>
                    </a:p>
                  </a:txBody>
                  <a:tcPr/>
                </a:tc>
                <a:tc>
                  <a:txBody>
                    <a:bodyPr/>
                    <a:lstStyle/>
                    <a:p>
                      <a:r>
                        <a:rPr lang="en-GB" dirty="0"/>
                        <a:t>These database are best suited for hierarchical data storage</a:t>
                      </a:r>
                    </a:p>
                  </a:txBody>
                  <a:tcPr/>
                </a:tc>
                <a:extLst>
                  <a:ext uri="{0D108BD9-81ED-4DB2-BD59-A6C34878D82A}">
                    <a16:rowId xmlns:a16="http://schemas.microsoft.com/office/drawing/2014/main" val="10003"/>
                  </a:ext>
                </a:extLst>
              </a:tr>
              <a:tr h="370840">
                <a:tc>
                  <a:txBody>
                    <a:bodyPr/>
                    <a:lstStyle/>
                    <a:p>
                      <a:r>
                        <a:rPr lang="en-GB" dirty="0"/>
                        <a:t>These database are best suited for complex queries</a:t>
                      </a:r>
                    </a:p>
                  </a:txBody>
                  <a:tcPr/>
                </a:tc>
                <a:tc>
                  <a:txBody>
                    <a:bodyPr/>
                    <a:lstStyle/>
                    <a:p>
                      <a:r>
                        <a:rPr lang="en-GB" dirty="0"/>
                        <a:t>These database</a:t>
                      </a:r>
                      <a:r>
                        <a:rPr lang="en-GB" baseline="0" dirty="0"/>
                        <a:t> are not so good for complex queries</a:t>
                      </a:r>
                      <a:endParaRPr lang="en-GB" dirty="0"/>
                    </a:p>
                  </a:txBody>
                  <a:tcPr/>
                </a:tc>
                <a:extLst>
                  <a:ext uri="{0D108BD9-81ED-4DB2-BD59-A6C34878D82A}">
                    <a16:rowId xmlns:a16="http://schemas.microsoft.com/office/drawing/2014/main" val="10004"/>
                  </a:ext>
                </a:extLst>
              </a:tr>
              <a:tr h="370840">
                <a:tc>
                  <a:txBody>
                    <a:bodyPr/>
                    <a:lstStyle/>
                    <a:p>
                      <a:r>
                        <a:rPr lang="en-GB" dirty="0"/>
                        <a:t>Vertically</a:t>
                      </a:r>
                      <a:r>
                        <a:rPr lang="en-GB" baseline="0" dirty="0"/>
                        <a:t> Scalable</a:t>
                      </a:r>
                      <a:endParaRPr lang="en-GB" dirty="0"/>
                    </a:p>
                  </a:txBody>
                  <a:tcPr/>
                </a:tc>
                <a:tc>
                  <a:txBody>
                    <a:bodyPr/>
                    <a:lstStyle/>
                    <a:p>
                      <a:r>
                        <a:rPr lang="en-GB" dirty="0"/>
                        <a:t>Horizontally</a:t>
                      </a:r>
                      <a:r>
                        <a:rPr lang="en-GB" baseline="0" dirty="0"/>
                        <a:t> Scalable</a:t>
                      </a: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36141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MySQL</a:t>
            </a:r>
          </a:p>
        </p:txBody>
      </p:sp>
      <p:sp>
        <p:nvSpPr>
          <p:cNvPr id="3" name="Content Placeholder 2"/>
          <p:cNvSpPr>
            <a:spLocks noGrp="1"/>
          </p:cNvSpPr>
          <p:nvPr>
            <p:ph idx="1"/>
          </p:nvPr>
        </p:nvSpPr>
        <p:spPr/>
        <p:txBody>
          <a:bodyPr/>
          <a:lstStyle/>
          <a:p>
            <a:r>
              <a:rPr lang="en-GB" dirty="0">
                <a:hlinkClick r:id="rId3"/>
              </a:rPr>
              <a:t>https://dev.mysql.com/downloads/workbench/</a:t>
            </a:r>
            <a:endParaRPr lang="en-GB" dirty="0">
              <a:hlinkClick r:id="rId4"/>
            </a:endParaRPr>
          </a:p>
          <a:p>
            <a:r>
              <a:rPr lang="en-GB" dirty="0">
                <a:hlinkClick r:id="rId4"/>
              </a:rPr>
              <a:t>https://dev.mysql.com/downloads/mysql/</a:t>
            </a:r>
            <a:r>
              <a:rPr lang="en-GB" dirty="0"/>
              <a:t> (MySQL Server)</a:t>
            </a:r>
          </a:p>
          <a:p>
            <a:endParaRPr lang="en-GB" dirty="0">
              <a:hlinkClick r:id="rId5"/>
            </a:endParaRPr>
          </a:p>
        </p:txBody>
      </p:sp>
      <p:pic>
        <p:nvPicPr>
          <p:cNvPr id="7" name="Picture 6"/>
          <p:cNvPicPr>
            <a:picLocks noChangeAspect="1"/>
          </p:cNvPicPr>
          <p:nvPr/>
        </p:nvPicPr>
        <p:blipFill>
          <a:blip r:embed="rId6"/>
          <a:stretch>
            <a:fillRect/>
          </a:stretch>
        </p:blipFill>
        <p:spPr>
          <a:xfrm>
            <a:off x="2143126" y="3508662"/>
            <a:ext cx="4127331" cy="3110848"/>
          </a:xfrm>
          <a:prstGeom prst="rect">
            <a:avLst/>
          </a:prstGeom>
        </p:spPr>
      </p:pic>
      <p:pic>
        <p:nvPicPr>
          <p:cNvPr id="4" name="Picture 3">
            <a:extLst>
              <a:ext uri="{FF2B5EF4-FFF2-40B4-BE49-F238E27FC236}">
                <a16:creationId xmlns:a16="http://schemas.microsoft.com/office/drawing/2014/main" id="{7A1163D0-D3AC-C84F-8D0B-542D57CEACF6}"/>
              </a:ext>
            </a:extLst>
          </p:cNvPr>
          <p:cNvPicPr>
            <a:picLocks noChangeAspect="1"/>
          </p:cNvPicPr>
          <p:nvPr/>
        </p:nvPicPr>
        <p:blipFill>
          <a:blip r:embed="rId7"/>
          <a:stretch>
            <a:fillRect/>
          </a:stretch>
        </p:blipFill>
        <p:spPr>
          <a:xfrm>
            <a:off x="9114502" y="5172477"/>
            <a:ext cx="2443807" cy="1258560"/>
          </a:xfrm>
          <a:prstGeom prst="rect">
            <a:avLst/>
          </a:prstGeom>
        </p:spPr>
      </p:pic>
    </p:spTree>
    <p:extLst>
      <p:ext uri="{BB962C8B-B14F-4D97-AF65-F5344CB8AC3E}">
        <p14:creationId xmlns:p14="http://schemas.microsoft.com/office/powerpoint/2010/main" val="3515391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6" name="Content Placeholder 5"/>
          <p:cNvPicPr>
            <a:picLocks noGrp="1" noChangeAspect="1"/>
          </p:cNvPicPr>
          <p:nvPr>
            <p:ph idx="1"/>
          </p:nvPr>
        </p:nvPicPr>
        <p:blipFill>
          <a:blip r:embed="rId2"/>
          <a:stretch>
            <a:fillRect/>
          </a:stretch>
        </p:blipFill>
        <p:spPr>
          <a:xfrm>
            <a:off x="606181" y="750277"/>
            <a:ext cx="9651511" cy="5458872"/>
          </a:xfrm>
          <a:prstGeom prst="rect">
            <a:avLst/>
          </a:prstGeom>
        </p:spPr>
      </p:pic>
      <p:pic>
        <p:nvPicPr>
          <p:cNvPr id="4" name="Picture 3">
            <a:extLst>
              <a:ext uri="{FF2B5EF4-FFF2-40B4-BE49-F238E27FC236}">
                <a16:creationId xmlns:a16="http://schemas.microsoft.com/office/drawing/2014/main" id="{BBD692B9-EE65-0649-A013-E55FE9580FB6}"/>
              </a:ext>
            </a:extLst>
          </p:cNvPr>
          <p:cNvPicPr>
            <a:picLocks noChangeAspect="1"/>
          </p:cNvPicPr>
          <p:nvPr/>
        </p:nvPicPr>
        <p:blipFill>
          <a:blip r:embed="rId3"/>
          <a:stretch>
            <a:fillRect/>
          </a:stretch>
        </p:blipFill>
        <p:spPr>
          <a:xfrm>
            <a:off x="9114502" y="5172477"/>
            <a:ext cx="2443807" cy="1258560"/>
          </a:xfrm>
          <a:prstGeom prst="rect">
            <a:avLst/>
          </a:prstGeom>
        </p:spPr>
      </p:pic>
    </p:spTree>
    <p:extLst>
      <p:ext uri="{BB962C8B-B14F-4D97-AF65-F5344CB8AC3E}">
        <p14:creationId xmlns:p14="http://schemas.microsoft.com/office/powerpoint/2010/main" val="75466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10775" y="715109"/>
            <a:ext cx="7788456" cy="5870598"/>
          </a:xfrm>
          <a:prstGeom prst="rect">
            <a:avLst/>
          </a:prstGeom>
        </p:spPr>
      </p:pic>
      <p:pic>
        <p:nvPicPr>
          <p:cNvPr id="3" name="Picture 2">
            <a:extLst>
              <a:ext uri="{FF2B5EF4-FFF2-40B4-BE49-F238E27FC236}">
                <a16:creationId xmlns:a16="http://schemas.microsoft.com/office/drawing/2014/main" id="{15C683D6-AF19-FD4B-B028-1BDE15D701FD}"/>
              </a:ext>
            </a:extLst>
          </p:cNvPr>
          <p:cNvPicPr>
            <a:picLocks noChangeAspect="1"/>
          </p:cNvPicPr>
          <p:nvPr/>
        </p:nvPicPr>
        <p:blipFill>
          <a:blip r:embed="rId3"/>
          <a:stretch>
            <a:fillRect/>
          </a:stretch>
        </p:blipFill>
        <p:spPr>
          <a:xfrm>
            <a:off x="9114502" y="5172477"/>
            <a:ext cx="2443807" cy="1258560"/>
          </a:xfrm>
          <a:prstGeom prst="rect">
            <a:avLst/>
          </a:prstGeom>
        </p:spPr>
      </p:pic>
    </p:spTree>
    <p:extLst>
      <p:ext uri="{BB962C8B-B14F-4D97-AF65-F5344CB8AC3E}">
        <p14:creationId xmlns:p14="http://schemas.microsoft.com/office/powerpoint/2010/main" val="2099174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B143-C11A-6C49-A860-DC466569B9F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5B55B1E-520B-C74E-B763-32DAF8F511B5}"/>
              </a:ext>
            </a:extLst>
          </p:cNvPr>
          <p:cNvSpPr>
            <a:spLocks noGrp="1"/>
          </p:cNvSpPr>
          <p:nvPr>
            <p:ph idx="1"/>
          </p:nvPr>
        </p:nvSpPr>
        <p:spPr/>
        <p:txBody>
          <a:bodyPr>
            <a:normAutofit fontScale="85000" lnSpcReduction="20000"/>
          </a:bodyPr>
          <a:lstStyle/>
          <a:p>
            <a:r>
              <a:rPr lang="en-US" dirty="0"/>
              <a:t>Where to Start, What to do and How? </a:t>
            </a:r>
          </a:p>
          <a:p>
            <a:pPr lvl="1"/>
            <a:r>
              <a:rPr lang="en-US" dirty="0"/>
              <a:t>Fullstack, Backend vs Frontend </a:t>
            </a:r>
          </a:p>
          <a:p>
            <a:pPr lvl="1"/>
            <a:r>
              <a:rPr lang="en-US" dirty="0"/>
              <a:t>Technology stack</a:t>
            </a:r>
          </a:p>
          <a:p>
            <a:r>
              <a:rPr lang="en-US" dirty="0"/>
              <a:t>Testing, Testing and Testing, cause you can’t have enough test.</a:t>
            </a:r>
          </a:p>
          <a:p>
            <a:pPr lvl="1"/>
            <a:r>
              <a:rPr lang="en-US" dirty="0"/>
              <a:t>Mockito</a:t>
            </a:r>
          </a:p>
          <a:p>
            <a:pPr lvl="1"/>
            <a:r>
              <a:rPr lang="en-US" dirty="0"/>
              <a:t>Protractor </a:t>
            </a:r>
          </a:p>
          <a:p>
            <a:r>
              <a:rPr lang="en-US" b="1" dirty="0"/>
              <a:t>SQL vs No-SQL which to use for your application.</a:t>
            </a:r>
          </a:p>
          <a:p>
            <a:pPr lvl="1"/>
            <a:r>
              <a:rPr lang="en-US" dirty="0"/>
              <a:t>MySQL </a:t>
            </a:r>
          </a:p>
          <a:p>
            <a:pPr lvl="1"/>
            <a:r>
              <a:rPr lang="en-US" dirty="0"/>
              <a:t>MongoDB</a:t>
            </a:r>
          </a:p>
          <a:p>
            <a:r>
              <a:rPr lang="en-US" dirty="0"/>
              <a:t>Combining it all together and deploying it hopefully.</a:t>
            </a:r>
          </a:p>
          <a:p>
            <a:pPr lvl="1"/>
            <a:r>
              <a:rPr lang="en-US" dirty="0"/>
              <a:t>Spring Boot with Angular 6 on a Docker Container</a:t>
            </a:r>
          </a:p>
          <a:p>
            <a:endParaRPr lang="en-US" dirty="0"/>
          </a:p>
          <a:p>
            <a:endParaRPr lang="en-US" dirty="0"/>
          </a:p>
        </p:txBody>
      </p:sp>
    </p:spTree>
    <p:extLst>
      <p:ext uri="{BB962C8B-B14F-4D97-AF65-F5344CB8AC3E}">
        <p14:creationId xmlns:p14="http://schemas.microsoft.com/office/powerpoint/2010/main" val="4155812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MongoDB</a:t>
            </a:r>
          </a:p>
        </p:txBody>
      </p:sp>
      <p:sp>
        <p:nvSpPr>
          <p:cNvPr id="3" name="Content Placeholder 2"/>
          <p:cNvSpPr>
            <a:spLocks noGrp="1"/>
          </p:cNvSpPr>
          <p:nvPr>
            <p:ph idx="1"/>
          </p:nvPr>
        </p:nvSpPr>
        <p:spPr/>
        <p:txBody>
          <a:bodyPr/>
          <a:lstStyle/>
          <a:p>
            <a:r>
              <a:rPr lang="en-GB" dirty="0"/>
              <a:t>MongoDB is a general purpose, document-based, distributed database built for modern application developers and for the cloud era. </a:t>
            </a:r>
            <a:endParaRPr lang="en-GB" dirty="0">
              <a:hlinkClick r:id=""/>
            </a:endParaRPr>
          </a:p>
          <a:p>
            <a:pPr lvl="1"/>
            <a:r>
              <a:rPr lang="en-GB" dirty="0">
                <a:hlinkClick r:id=""/>
              </a:rPr>
              <a:t>https</a:t>
            </a:r>
            <a:r>
              <a:rPr lang="en-GB" dirty="0">
                <a:hlinkClick r:id="rId3"/>
              </a:rPr>
              <a:t>://www.mongodb.com/</a:t>
            </a:r>
            <a:endParaRPr lang="en-GB" dirty="0"/>
          </a:p>
          <a:p>
            <a:pPr lvl="1"/>
            <a:r>
              <a:rPr lang="en-GB" dirty="0">
                <a:hlinkClick r:id="rId4"/>
              </a:rPr>
              <a:t>https://docs.mongodb.com/manual/tutorial/getting-started/</a:t>
            </a:r>
            <a:endParaRPr lang="en-GB" dirty="0"/>
          </a:p>
          <a:p>
            <a:endParaRPr lang="en-GB" dirty="0"/>
          </a:p>
        </p:txBody>
      </p:sp>
      <p:pic>
        <p:nvPicPr>
          <p:cNvPr id="5" name="Picture 4">
            <a:extLst>
              <a:ext uri="{FF2B5EF4-FFF2-40B4-BE49-F238E27FC236}">
                <a16:creationId xmlns:a16="http://schemas.microsoft.com/office/drawing/2014/main" id="{C2666C25-328F-D844-83C7-DA50668FE077}"/>
              </a:ext>
            </a:extLst>
          </p:cNvPr>
          <p:cNvPicPr>
            <a:picLocks noChangeAspect="1"/>
          </p:cNvPicPr>
          <p:nvPr/>
        </p:nvPicPr>
        <p:blipFill>
          <a:blip r:embed="rId5"/>
          <a:stretch>
            <a:fillRect/>
          </a:stretch>
        </p:blipFill>
        <p:spPr>
          <a:xfrm>
            <a:off x="8934041" y="5651500"/>
            <a:ext cx="2730500" cy="736600"/>
          </a:xfrm>
          <a:prstGeom prst="rect">
            <a:avLst/>
          </a:prstGeom>
        </p:spPr>
      </p:pic>
    </p:spTree>
    <p:extLst>
      <p:ext uri="{BB962C8B-B14F-4D97-AF65-F5344CB8AC3E}">
        <p14:creationId xmlns:p14="http://schemas.microsoft.com/office/powerpoint/2010/main" val="2313985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3AB72-1B47-1242-8C6B-703A5249DC04}"/>
              </a:ext>
            </a:extLst>
          </p:cNvPr>
          <p:cNvSpPr>
            <a:spLocks noGrp="1"/>
          </p:cNvSpPr>
          <p:nvPr>
            <p:ph type="title"/>
          </p:nvPr>
        </p:nvSpPr>
        <p:spPr/>
        <p:txBody>
          <a:bodyPr/>
          <a:lstStyle/>
          <a:p>
            <a:r>
              <a:rPr lang="en-US" dirty="0"/>
              <a:t>MongoDB Java Driver &amp; Morphia</a:t>
            </a:r>
          </a:p>
        </p:txBody>
      </p:sp>
      <p:sp>
        <p:nvSpPr>
          <p:cNvPr id="3" name="Content Placeholder 2">
            <a:extLst>
              <a:ext uri="{FF2B5EF4-FFF2-40B4-BE49-F238E27FC236}">
                <a16:creationId xmlns:a16="http://schemas.microsoft.com/office/drawing/2014/main" id="{D5E99DA3-AF8F-1844-AF29-2EFF224165D4}"/>
              </a:ext>
            </a:extLst>
          </p:cNvPr>
          <p:cNvSpPr>
            <a:spLocks noGrp="1"/>
          </p:cNvSpPr>
          <p:nvPr>
            <p:ph idx="1"/>
          </p:nvPr>
        </p:nvSpPr>
        <p:spPr/>
        <p:txBody>
          <a:bodyPr/>
          <a:lstStyle/>
          <a:p>
            <a:pPr marL="0" indent="0">
              <a:buNone/>
            </a:pPr>
            <a:r>
              <a:rPr lang="en-GB" dirty="0"/>
              <a:t>MongoDB Java Driver Java API that enables you to connect and perform queries in Java</a:t>
            </a:r>
            <a:endParaRPr lang="en-GB" dirty="0">
              <a:hlinkClick r:id=""/>
            </a:endParaRPr>
          </a:p>
          <a:p>
            <a:r>
              <a:rPr lang="en-GB" dirty="0">
                <a:hlinkClick r:id=""/>
              </a:rPr>
              <a:t>https</a:t>
            </a:r>
            <a:r>
              <a:rPr lang="en-GB" dirty="0">
                <a:hlinkClick r:id="rId3"/>
              </a:rPr>
              <a:t>://mongodb.github.io/mongo-java-driver/</a:t>
            </a:r>
            <a:endParaRPr lang="en-GB" dirty="0"/>
          </a:p>
          <a:p>
            <a:pPr marL="0" indent="0">
              <a:buNone/>
            </a:pPr>
            <a:endParaRPr lang="en-GB" dirty="0"/>
          </a:p>
          <a:p>
            <a:pPr marL="0" indent="0">
              <a:buNone/>
            </a:pPr>
            <a:r>
              <a:rPr lang="en-GB" dirty="0"/>
              <a:t>Morphia is a Java Object Document Mapper for MongoDB</a:t>
            </a:r>
            <a:endParaRPr lang="en-GB" dirty="0">
              <a:hlinkClick r:id="rId4"/>
            </a:endParaRPr>
          </a:p>
          <a:p>
            <a:r>
              <a:rPr lang="en-GB" dirty="0">
                <a:hlinkClick r:id="rId4"/>
              </a:rPr>
              <a:t>https://morphia.dev/</a:t>
            </a:r>
            <a:endParaRPr lang="en-GB" dirty="0"/>
          </a:p>
          <a:p>
            <a:pPr marL="0" indent="0">
              <a:buNone/>
            </a:pPr>
            <a:endParaRPr lang="en-US" dirty="0"/>
          </a:p>
        </p:txBody>
      </p:sp>
      <p:pic>
        <p:nvPicPr>
          <p:cNvPr id="4" name="Picture 3">
            <a:extLst>
              <a:ext uri="{FF2B5EF4-FFF2-40B4-BE49-F238E27FC236}">
                <a16:creationId xmlns:a16="http://schemas.microsoft.com/office/drawing/2014/main" id="{3AC13092-9333-434F-BF01-7FC48AF5C4BE}"/>
              </a:ext>
            </a:extLst>
          </p:cNvPr>
          <p:cNvPicPr>
            <a:picLocks noChangeAspect="1"/>
          </p:cNvPicPr>
          <p:nvPr/>
        </p:nvPicPr>
        <p:blipFill>
          <a:blip r:embed="rId5"/>
          <a:stretch>
            <a:fillRect/>
          </a:stretch>
        </p:blipFill>
        <p:spPr>
          <a:xfrm>
            <a:off x="8934041" y="5651500"/>
            <a:ext cx="2730500" cy="736600"/>
          </a:xfrm>
          <a:prstGeom prst="rect">
            <a:avLst/>
          </a:prstGeom>
        </p:spPr>
      </p:pic>
      <p:pic>
        <p:nvPicPr>
          <p:cNvPr id="5" name="Picture 4">
            <a:extLst>
              <a:ext uri="{FF2B5EF4-FFF2-40B4-BE49-F238E27FC236}">
                <a16:creationId xmlns:a16="http://schemas.microsoft.com/office/drawing/2014/main" id="{4E7B4A5B-604E-4C4B-8A09-9A037676FFA1}"/>
              </a:ext>
            </a:extLst>
          </p:cNvPr>
          <p:cNvPicPr>
            <a:picLocks noChangeAspect="1"/>
          </p:cNvPicPr>
          <p:nvPr/>
        </p:nvPicPr>
        <p:blipFill>
          <a:blip r:embed="rId6"/>
          <a:stretch>
            <a:fillRect/>
          </a:stretch>
        </p:blipFill>
        <p:spPr>
          <a:xfrm>
            <a:off x="4247377" y="4462983"/>
            <a:ext cx="1160645" cy="1160645"/>
          </a:xfrm>
          <a:prstGeom prst="rect">
            <a:avLst/>
          </a:prstGeom>
        </p:spPr>
      </p:pic>
    </p:spTree>
    <p:extLst>
      <p:ext uri="{BB962C8B-B14F-4D97-AF65-F5344CB8AC3E}">
        <p14:creationId xmlns:p14="http://schemas.microsoft.com/office/powerpoint/2010/main" val="1432639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D8813-6710-6047-9FAF-D3B0293E28BD}"/>
              </a:ext>
            </a:extLst>
          </p:cNvPr>
          <p:cNvSpPr>
            <a:spLocks noGrp="1"/>
          </p:cNvSpPr>
          <p:nvPr>
            <p:ph type="title"/>
          </p:nvPr>
        </p:nvSpPr>
        <p:spPr/>
        <p:txBody>
          <a:bodyPr/>
          <a:lstStyle/>
          <a:p>
            <a:r>
              <a:rPr lang="en-US" dirty="0"/>
              <a:t>MongoDB Compass</a:t>
            </a:r>
          </a:p>
        </p:txBody>
      </p:sp>
      <p:sp>
        <p:nvSpPr>
          <p:cNvPr id="3" name="Content Placeholder 2">
            <a:extLst>
              <a:ext uri="{FF2B5EF4-FFF2-40B4-BE49-F238E27FC236}">
                <a16:creationId xmlns:a16="http://schemas.microsoft.com/office/drawing/2014/main" id="{469A35BE-1172-954F-A8E5-44C7438E363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A185FE7-A948-724F-B106-B5EED76F0698}"/>
              </a:ext>
            </a:extLst>
          </p:cNvPr>
          <p:cNvPicPr>
            <a:picLocks noChangeAspect="1"/>
          </p:cNvPicPr>
          <p:nvPr/>
        </p:nvPicPr>
        <p:blipFill>
          <a:blip r:embed="rId2"/>
          <a:stretch>
            <a:fillRect/>
          </a:stretch>
        </p:blipFill>
        <p:spPr>
          <a:xfrm>
            <a:off x="8934041" y="5651500"/>
            <a:ext cx="2730500" cy="736600"/>
          </a:xfrm>
          <a:prstGeom prst="rect">
            <a:avLst/>
          </a:prstGeom>
        </p:spPr>
      </p:pic>
    </p:spTree>
    <p:extLst>
      <p:ext uri="{BB962C8B-B14F-4D97-AF65-F5344CB8AC3E}">
        <p14:creationId xmlns:p14="http://schemas.microsoft.com/office/powerpoint/2010/main" val="304745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1450C-368A-7848-BDFD-B1E4BEBE1B3E}"/>
              </a:ext>
            </a:extLst>
          </p:cNvPr>
          <p:cNvSpPr>
            <a:spLocks noGrp="1"/>
          </p:cNvSpPr>
          <p:nvPr>
            <p:ph type="title"/>
          </p:nvPr>
        </p:nvSpPr>
        <p:spPr/>
        <p:txBody>
          <a:bodyPr/>
          <a:lstStyle/>
          <a:p>
            <a:r>
              <a:rPr lang="en-US" dirty="0"/>
              <a:t>Meet-ups</a:t>
            </a:r>
          </a:p>
        </p:txBody>
      </p:sp>
      <p:sp>
        <p:nvSpPr>
          <p:cNvPr id="3" name="Content Placeholder 2">
            <a:extLst>
              <a:ext uri="{FF2B5EF4-FFF2-40B4-BE49-F238E27FC236}">
                <a16:creationId xmlns:a16="http://schemas.microsoft.com/office/drawing/2014/main" id="{C4ECDBA9-058C-6241-A2A7-584A139AF9B0}"/>
              </a:ext>
            </a:extLst>
          </p:cNvPr>
          <p:cNvSpPr>
            <a:spLocks noGrp="1"/>
          </p:cNvSpPr>
          <p:nvPr>
            <p:ph idx="1"/>
          </p:nvPr>
        </p:nvSpPr>
        <p:spPr>
          <a:xfrm>
            <a:off x="4538133" y="2603500"/>
            <a:ext cx="7157156" cy="3416300"/>
          </a:xfrm>
        </p:spPr>
        <p:txBody>
          <a:bodyPr/>
          <a:lstStyle/>
          <a:p>
            <a:r>
              <a:rPr lang="en-US" dirty="0"/>
              <a:t>Java </a:t>
            </a:r>
          </a:p>
          <a:p>
            <a:pPr lvl="1"/>
            <a:r>
              <a:rPr lang="en-GB" dirty="0">
                <a:hlinkClick r:id="rId2"/>
              </a:rPr>
              <a:t>https://www.meetup.com/BelfastJUG/</a:t>
            </a:r>
            <a:endParaRPr lang="en-GB" dirty="0"/>
          </a:p>
          <a:p>
            <a:r>
              <a:rPr lang="en-GB" dirty="0"/>
              <a:t>JavaScript</a:t>
            </a:r>
          </a:p>
          <a:p>
            <a:pPr lvl="1"/>
            <a:r>
              <a:rPr lang="en-GB" dirty="0">
                <a:hlinkClick r:id="rId3"/>
              </a:rPr>
              <a:t>https://www.meetup.com/Belfast-JS/</a:t>
            </a:r>
            <a:endParaRPr lang="en-GB" dirty="0"/>
          </a:p>
        </p:txBody>
      </p:sp>
      <p:pic>
        <p:nvPicPr>
          <p:cNvPr id="4" name="Picture 3">
            <a:extLst>
              <a:ext uri="{FF2B5EF4-FFF2-40B4-BE49-F238E27FC236}">
                <a16:creationId xmlns:a16="http://schemas.microsoft.com/office/drawing/2014/main" id="{6C2369CB-6AA3-6F44-8407-29324F6F4E56}"/>
              </a:ext>
            </a:extLst>
          </p:cNvPr>
          <p:cNvPicPr>
            <a:picLocks noChangeAspect="1"/>
          </p:cNvPicPr>
          <p:nvPr/>
        </p:nvPicPr>
        <p:blipFill>
          <a:blip r:embed="rId4"/>
          <a:stretch>
            <a:fillRect/>
          </a:stretch>
        </p:blipFill>
        <p:spPr>
          <a:xfrm>
            <a:off x="564446" y="2405986"/>
            <a:ext cx="2859616" cy="2859616"/>
          </a:xfrm>
          <a:prstGeom prst="rect">
            <a:avLst/>
          </a:prstGeom>
        </p:spPr>
      </p:pic>
      <p:sp>
        <p:nvSpPr>
          <p:cNvPr id="5" name="Rectangle 4">
            <a:extLst>
              <a:ext uri="{FF2B5EF4-FFF2-40B4-BE49-F238E27FC236}">
                <a16:creationId xmlns:a16="http://schemas.microsoft.com/office/drawing/2014/main" id="{866A7A43-33D2-D345-8537-509369B4EC37}"/>
              </a:ext>
            </a:extLst>
          </p:cNvPr>
          <p:cNvSpPr/>
          <p:nvPr/>
        </p:nvSpPr>
        <p:spPr>
          <a:xfrm>
            <a:off x="564446" y="5650468"/>
            <a:ext cx="3212739" cy="369332"/>
          </a:xfrm>
          <a:prstGeom prst="rect">
            <a:avLst/>
          </a:prstGeom>
        </p:spPr>
        <p:txBody>
          <a:bodyPr wrap="none">
            <a:spAutoFit/>
          </a:bodyPr>
          <a:lstStyle/>
          <a:p>
            <a:r>
              <a:rPr lang="en-GB" dirty="0">
                <a:hlinkClick r:id="rId5"/>
              </a:rPr>
              <a:t>https://www.meetup.com/</a:t>
            </a:r>
            <a:endParaRPr lang="en-US" dirty="0"/>
          </a:p>
        </p:txBody>
      </p:sp>
    </p:spTree>
    <p:extLst>
      <p:ext uri="{BB962C8B-B14F-4D97-AF65-F5344CB8AC3E}">
        <p14:creationId xmlns:p14="http://schemas.microsoft.com/office/powerpoint/2010/main" val="563397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0468E-0219-D942-A2F1-F1F973FAC40E}"/>
              </a:ext>
            </a:extLst>
          </p:cNvPr>
          <p:cNvSpPr>
            <a:spLocks noGrp="1"/>
          </p:cNvSpPr>
          <p:nvPr>
            <p:ph type="title"/>
          </p:nvPr>
        </p:nvSpPr>
        <p:spPr/>
        <p:txBody>
          <a:bodyPr/>
          <a:lstStyle/>
          <a:p>
            <a:r>
              <a:rPr lang="en-US" dirty="0"/>
              <a:t>Where to Start, What to do and How? </a:t>
            </a:r>
          </a:p>
        </p:txBody>
      </p:sp>
      <p:sp>
        <p:nvSpPr>
          <p:cNvPr id="3" name="Content Placeholder 2">
            <a:extLst>
              <a:ext uri="{FF2B5EF4-FFF2-40B4-BE49-F238E27FC236}">
                <a16:creationId xmlns:a16="http://schemas.microsoft.com/office/drawing/2014/main" id="{8AA8773E-93F8-654D-88FF-ED591ECD73B3}"/>
              </a:ext>
            </a:extLst>
          </p:cNvPr>
          <p:cNvSpPr>
            <a:spLocks noGrp="1"/>
          </p:cNvSpPr>
          <p:nvPr>
            <p:ph idx="1"/>
          </p:nvPr>
        </p:nvSpPr>
        <p:spPr>
          <a:xfrm>
            <a:off x="1154954" y="2603500"/>
            <a:ext cx="4421757" cy="3416300"/>
          </a:xfrm>
        </p:spPr>
        <p:txBody>
          <a:bodyPr/>
          <a:lstStyle/>
          <a:p>
            <a:r>
              <a:rPr lang="en-US" dirty="0"/>
              <a:t>Problem?</a:t>
            </a:r>
          </a:p>
          <a:p>
            <a:pPr lvl="1"/>
            <a:r>
              <a:rPr lang="en-US" dirty="0"/>
              <a:t>Sometime the greatest idea comes from solving the simplest things.</a:t>
            </a:r>
          </a:p>
          <a:p>
            <a:r>
              <a:rPr lang="en-US" dirty="0"/>
              <a:t>Solving the Problem?</a:t>
            </a:r>
          </a:p>
          <a:p>
            <a:pPr lvl="1"/>
            <a:r>
              <a:rPr lang="en-US" dirty="0"/>
              <a:t>Technology stack</a:t>
            </a:r>
          </a:p>
          <a:p>
            <a:pPr lvl="1"/>
            <a:r>
              <a:rPr lang="en-US" dirty="0"/>
              <a:t>Break down the problem</a:t>
            </a:r>
          </a:p>
          <a:p>
            <a:endParaRPr lang="en-US" dirty="0"/>
          </a:p>
        </p:txBody>
      </p:sp>
      <p:pic>
        <p:nvPicPr>
          <p:cNvPr id="6" name="Picture 5">
            <a:extLst>
              <a:ext uri="{FF2B5EF4-FFF2-40B4-BE49-F238E27FC236}">
                <a16:creationId xmlns:a16="http://schemas.microsoft.com/office/drawing/2014/main" id="{7BA4CBEB-2D62-7147-94BE-B34DB1B3734F}"/>
              </a:ext>
            </a:extLst>
          </p:cNvPr>
          <p:cNvPicPr>
            <a:picLocks noChangeAspect="1"/>
          </p:cNvPicPr>
          <p:nvPr/>
        </p:nvPicPr>
        <p:blipFill>
          <a:blip r:embed="rId3"/>
          <a:stretch>
            <a:fillRect/>
          </a:stretch>
        </p:blipFill>
        <p:spPr>
          <a:xfrm>
            <a:off x="6952544" y="2470150"/>
            <a:ext cx="3683000" cy="3683000"/>
          </a:xfrm>
          <a:prstGeom prst="rect">
            <a:avLst/>
          </a:prstGeom>
        </p:spPr>
      </p:pic>
    </p:spTree>
    <p:extLst>
      <p:ext uri="{BB962C8B-B14F-4D97-AF65-F5344CB8AC3E}">
        <p14:creationId xmlns:p14="http://schemas.microsoft.com/office/powerpoint/2010/main" val="1140952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BE4C3-CF49-FE4C-8969-1AFBC877D9DC}"/>
              </a:ext>
            </a:extLst>
          </p:cNvPr>
          <p:cNvSpPr>
            <a:spLocks noGrp="1"/>
          </p:cNvSpPr>
          <p:nvPr>
            <p:ph type="title"/>
          </p:nvPr>
        </p:nvSpPr>
        <p:spPr/>
        <p:txBody>
          <a:bodyPr/>
          <a:lstStyle/>
          <a:p>
            <a:r>
              <a:rPr lang="en-US" dirty="0"/>
              <a:t>Full-Stack Development</a:t>
            </a:r>
          </a:p>
        </p:txBody>
      </p:sp>
      <p:pic>
        <p:nvPicPr>
          <p:cNvPr id="5" name="Picture 4">
            <a:extLst>
              <a:ext uri="{FF2B5EF4-FFF2-40B4-BE49-F238E27FC236}">
                <a16:creationId xmlns:a16="http://schemas.microsoft.com/office/drawing/2014/main" id="{46205E8D-FEA9-0E41-A2C1-19A0038D684C}"/>
              </a:ext>
            </a:extLst>
          </p:cNvPr>
          <p:cNvPicPr>
            <a:picLocks noChangeAspect="1"/>
          </p:cNvPicPr>
          <p:nvPr/>
        </p:nvPicPr>
        <p:blipFill rotWithShape="1">
          <a:blip r:embed="rId3"/>
          <a:srcRect l="28963" t="16667" r="27185"/>
          <a:stretch/>
        </p:blipFill>
        <p:spPr>
          <a:xfrm>
            <a:off x="1248899" y="2235200"/>
            <a:ext cx="4418124" cy="4393869"/>
          </a:xfrm>
          <a:prstGeom prst="rect">
            <a:avLst/>
          </a:prstGeom>
        </p:spPr>
      </p:pic>
      <p:pic>
        <p:nvPicPr>
          <p:cNvPr id="7" name="Picture 6">
            <a:extLst>
              <a:ext uri="{FF2B5EF4-FFF2-40B4-BE49-F238E27FC236}">
                <a16:creationId xmlns:a16="http://schemas.microsoft.com/office/drawing/2014/main" id="{59542727-88A7-1041-BC7E-22C0B67CD40B}"/>
              </a:ext>
            </a:extLst>
          </p:cNvPr>
          <p:cNvPicPr>
            <a:picLocks noChangeAspect="1"/>
          </p:cNvPicPr>
          <p:nvPr/>
        </p:nvPicPr>
        <p:blipFill>
          <a:blip r:embed="rId4"/>
          <a:stretch>
            <a:fillRect/>
          </a:stretch>
        </p:blipFill>
        <p:spPr>
          <a:xfrm>
            <a:off x="6721122" y="2382228"/>
            <a:ext cx="3946878" cy="4246841"/>
          </a:xfrm>
          <a:prstGeom prst="rect">
            <a:avLst/>
          </a:prstGeom>
        </p:spPr>
      </p:pic>
    </p:spTree>
    <p:extLst>
      <p:ext uri="{BB962C8B-B14F-4D97-AF65-F5344CB8AC3E}">
        <p14:creationId xmlns:p14="http://schemas.microsoft.com/office/powerpoint/2010/main" val="1162857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extLst/>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C71BEEE-2A04-4630-8841-1AE546F1F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4" name="Freeform 5">
            <a:extLst>
              <a:ext uri="{FF2B5EF4-FFF2-40B4-BE49-F238E27FC236}">
                <a16:creationId xmlns:a16="http://schemas.microsoft.com/office/drawing/2014/main" id="{30E60FE8-A77A-44EE-B7E3-81B01B837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6" name="Freeform: Shape 15">
            <a:extLst>
              <a:ext uri="{FF2B5EF4-FFF2-40B4-BE49-F238E27FC236}">
                <a16:creationId xmlns:a16="http://schemas.microsoft.com/office/drawing/2014/main" id="{8412B22F-25D2-40A9-BC17-BA6104E03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587536" y="274707"/>
            <a:ext cx="6053670" cy="6308587"/>
          </a:xfrm>
          <a:custGeom>
            <a:avLst/>
            <a:gdLst>
              <a:gd name="connsiteX0" fmla="*/ 6053670 w 6053670"/>
              <a:gd name="connsiteY0" fmla="*/ 1098 h 6308587"/>
              <a:gd name="connsiteX1" fmla="*/ 6053670 w 6053670"/>
              <a:gd name="connsiteY1" fmla="*/ 391760 h 6308587"/>
              <a:gd name="connsiteX2" fmla="*/ 6053670 w 6053670"/>
              <a:gd name="connsiteY2" fmla="*/ 1254558 h 6308587"/>
              <a:gd name="connsiteX3" fmla="*/ 6053670 w 6053670"/>
              <a:gd name="connsiteY3" fmla="*/ 6308587 h 6308587"/>
              <a:gd name="connsiteX4" fmla="*/ 0 w 6053670"/>
              <a:gd name="connsiteY4" fmla="*/ 6308587 h 6308587"/>
              <a:gd name="connsiteX5" fmla="*/ 0 w 6053670"/>
              <a:gd name="connsiteY5" fmla="*/ 1249853 h 6308587"/>
              <a:gd name="connsiteX6" fmla="*/ 0 w 6053670"/>
              <a:gd name="connsiteY6" fmla="*/ 391760 h 6308587"/>
              <a:gd name="connsiteX7" fmla="*/ 0 w 6053670"/>
              <a:gd name="connsiteY7" fmla="*/ 0 h 6308587"/>
              <a:gd name="connsiteX8" fmla="*/ 35717 w 6053670"/>
              <a:gd name="connsiteY8" fmla="*/ 5488 h 6308587"/>
              <a:gd name="connsiteX9" fmla="*/ 140445 w 6053670"/>
              <a:gd name="connsiteY9" fmla="*/ 21641 h 6308587"/>
              <a:gd name="connsiteX10" fmla="*/ 216722 w 6053670"/>
              <a:gd name="connsiteY10" fmla="*/ 32932 h 6308587"/>
              <a:gd name="connsiteX11" fmla="*/ 307527 w 6053670"/>
              <a:gd name="connsiteY11" fmla="*/ 44850 h 6308587"/>
              <a:gd name="connsiteX12" fmla="*/ 415282 w 6053670"/>
              <a:gd name="connsiteY12" fmla="*/ 59121 h 6308587"/>
              <a:gd name="connsiteX13" fmla="*/ 534539 w 6053670"/>
              <a:gd name="connsiteY13" fmla="*/ 74175 h 6308587"/>
              <a:gd name="connsiteX14" fmla="*/ 668931 w 6053670"/>
              <a:gd name="connsiteY14" fmla="*/ 90014 h 6308587"/>
              <a:gd name="connsiteX15" fmla="*/ 815430 w 6053670"/>
              <a:gd name="connsiteY15" fmla="*/ 106794 h 6308587"/>
              <a:gd name="connsiteX16" fmla="*/ 974641 w 6053670"/>
              <a:gd name="connsiteY16" fmla="*/ 123574 h 6308587"/>
              <a:gd name="connsiteX17" fmla="*/ 1144144 w 6053670"/>
              <a:gd name="connsiteY17" fmla="*/ 140667 h 6308587"/>
              <a:gd name="connsiteX18" fmla="*/ 1326965 w 6053670"/>
              <a:gd name="connsiteY18" fmla="*/ 156506 h 6308587"/>
              <a:gd name="connsiteX19" fmla="*/ 1518261 w 6053670"/>
              <a:gd name="connsiteY19" fmla="*/ 171717 h 6308587"/>
              <a:gd name="connsiteX20" fmla="*/ 1720453 w 6053670"/>
              <a:gd name="connsiteY20" fmla="*/ 185518 h 6308587"/>
              <a:gd name="connsiteX21" fmla="*/ 1931121 w 6053670"/>
              <a:gd name="connsiteY21" fmla="*/ 198690 h 6308587"/>
              <a:gd name="connsiteX22" fmla="*/ 2150869 w 6053670"/>
              <a:gd name="connsiteY22" fmla="*/ 211079 h 6308587"/>
              <a:gd name="connsiteX23" fmla="*/ 2263467 w 6053670"/>
              <a:gd name="connsiteY23" fmla="*/ 215470 h 6308587"/>
              <a:gd name="connsiteX24" fmla="*/ 2378487 w 6053670"/>
              <a:gd name="connsiteY24" fmla="*/ 220332 h 6308587"/>
              <a:gd name="connsiteX25" fmla="*/ 2495323 w 6053670"/>
              <a:gd name="connsiteY25" fmla="*/ 224879 h 6308587"/>
              <a:gd name="connsiteX26" fmla="*/ 2612764 w 6053670"/>
              <a:gd name="connsiteY26" fmla="*/ 227859 h 6308587"/>
              <a:gd name="connsiteX27" fmla="*/ 2732627 w 6053670"/>
              <a:gd name="connsiteY27" fmla="*/ 230525 h 6308587"/>
              <a:gd name="connsiteX28" fmla="*/ 2853700 w 6053670"/>
              <a:gd name="connsiteY28" fmla="*/ 233348 h 6308587"/>
              <a:gd name="connsiteX29" fmla="*/ 2977195 w 6053670"/>
              <a:gd name="connsiteY29" fmla="*/ 235229 h 6308587"/>
              <a:gd name="connsiteX30" fmla="*/ 3101901 w 6053670"/>
              <a:gd name="connsiteY30" fmla="*/ 235229 h 6308587"/>
              <a:gd name="connsiteX31" fmla="*/ 3227817 w 6053670"/>
              <a:gd name="connsiteY31" fmla="*/ 236170 h 6308587"/>
              <a:gd name="connsiteX32" fmla="*/ 3354944 w 6053670"/>
              <a:gd name="connsiteY32" fmla="*/ 235229 h 6308587"/>
              <a:gd name="connsiteX33" fmla="*/ 3483887 w 6053670"/>
              <a:gd name="connsiteY33" fmla="*/ 233348 h 6308587"/>
              <a:gd name="connsiteX34" fmla="*/ 3612830 w 6053670"/>
              <a:gd name="connsiteY34" fmla="*/ 231623 h 6308587"/>
              <a:gd name="connsiteX35" fmla="*/ 3743590 w 6053670"/>
              <a:gd name="connsiteY35" fmla="*/ 227859 h 6308587"/>
              <a:gd name="connsiteX36" fmla="*/ 3875560 w 6053670"/>
              <a:gd name="connsiteY36" fmla="*/ 223938 h 6308587"/>
              <a:gd name="connsiteX37" fmla="*/ 4007530 w 6053670"/>
              <a:gd name="connsiteY37" fmla="*/ 219391 h 6308587"/>
              <a:gd name="connsiteX38" fmla="*/ 4140710 w 6053670"/>
              <a:gd name="connsiteY38" fmla="*/ 212961 h 6308587"/>
              <a:gd name="connsiteX39" fmla="*/ 4275102 w 6053670"/>
              <a:gd name="connsiteY39" fmla="*/ 205277 h 6308587"/>
              <a:gd name="connsiteX40" fmla="*/ 4410098 w 6053670"/>
              <a:gd name="connsiteY40" fmla="*/ 197907 h 6308587"/>
              <a:gd name="connsiteX41" fmla="*/ 4545096 w 6053670"/>
              <a:gd name="connsiteY41" fmla="*/ 188498 h 6308587"/>
              <a:gd name="connsiteX42" fmla="*/ 4681909 w 6053670"/>
              <a:gd name="connsiteY42" fmla="*/ 177207 h 6308587"/>
              <a:gd name="connsiteX43" fmla="*/ 4816905 w 6053670"/>
              <a:gd name="connsiteY43" fmla="*/ 165916 h 6308587"/>
              <a:gd name="connsiteX44" fmla="*/ 4954323 w 6053670"/>
              <a:gd name="connsiteY44" fmla="*/ 152899 h 6308587"/>
              <a:gd name="connsiteX45" fmla="*/ 5092347 w 6053670"/>
              <a:gd name="connsiteY45" fmla="*/ 138629 h 6308587"/>
              <a:gd name="connsiteX46" fmla="*/ 5228555 w 6053670"/>
              <a:gd name="connsiteY46" fmla="*/ 123574 h 6308587"/>
              <a:gd name="connsiteX47" fmla="*/ 5366578 w 6053670"/>
              <a:gd name="connsiteY47" fmla="*/ 106010 h 6308587"/>
              <a:gd name="connsiteX48" fmla="*/ 5503997 w 6053670"/>
              <a:gd name="connsiteY48" fmla="*/ 87192 h 6308587"/>
              <a:gd name="connsiteX49" fmla="*/ 5642020 w 6053670"/>
              <a:gd name="connsiteY49" fmla="*/ 68530 h 6308587"/>
              <a:gd name="connsiteX50" fmla="*/ 5779438 w 6053670"/>
              <a:gd name="connsiteY50" fmla="*/ 46733 h 6308587"/>
              <a:gd name="connsiteX51" fmla="*/ 5916251 w 6053670"/>
              <a:gd name="connsiteY51" fmla="*/ 24464 h 630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6308587">
                <a:moveTo>
                  <a:pt x="6053670" y="1098"/>
                </a:moveTo>
                <a:lnTo>
                  <a:pt x="6053670" y="391760"/>
                </a:lnTo>
                <a:lnTo>
                  <a:pt x="6053670" y="1254558"/>
                </a:lnTo>
                <a:lnTo>
                  <a:pt x="6053670" y="6308587"/>
                </a:lnTo>
                <a:lnTo>
                  <a:pt x="0" y="6308587"/>
                </a:lnTo>
                <a:lnTo>
                  <a:pt x="0" y="1249853"/>
                </a:lnTo>
                <a:lnTo>
                  <a:pt x="0" y="39176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8" name="Freeform 5">
            <a:extLst>
              <a:ext uri="{FF2B5EF4-FFF2-40B4-BE49-F238E27FC236}">
                <a16:creationId xmlns:a16="http://schemas.microsoft.com/office/drawing/2014/main" id="{C03626F0-2392-4179-A852-925A78C9D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971630"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a:extLst>
              <a:ext uri="{FF2B5EF4-FFF2-40B4-BE49-F238E27FC236}">
                <a16:creationId xmlns:a16="http://schemas.microsoft.com/office/drawing/2014/main" id="{1FB86C3C-0A78-DE49-96EA-6F5C9B487B2D}"/>
              </a:ext>
            </a:extLst>
          </p:cNvPr>
          <p:cNvSpPr>
            <a:spLocks noGrp="1"/>
          </p:cNvSpPr>
          <p:nvPr>
            <p:ph type="title"/>
          </p:nvPr>
        </p:nvSpPr>
        <p:spPr>
          <a:xfrm>
            <a:off x="639098" y="629265"/>
            <a:ext cx="4664573" cy="1622322"/>
          </a:xfrm>
        </p:spPr>
        <p:txBody>
          <a:bodyPr>
            <a:normAutofit/>
          </a:bodyPr>
          <a:lstStyle/>
          <a:p>
            <a:r>
              <a:rPr lang="en-US">
                <a:solidFill>
                  <a:srgbClr val="FFFFFE"/>
                </a:solidFill>
              </a:rPr>
              <a:t>Back-End</a:t>
            </a:r>
          </a:p>
        </p:txBody>
      </p:sp>
      <p:pic>
        <p:nvPicPr>
          <p:cNvPr id="7" name="Picture 6">
            <a:extLst>
              <a:ext uri="{FF2B5EF4-FFF2-40B4-BE49-F238E27FC236}">
                <a16:creationId xmlns:a16="http://schemas.microsoft.com/office/drawing/2014/main" id="{91C2C8B5-2CF1-D34C-979A-01F5F6E01FE8}"/>
              </a:ext>
            </a:extLst>
          </p:cNvPr>
          <p:cNvPicPr>
            <a:picLocks noChangeAspect="1"/>
          </p:cNvPicPr>
          <p:nvPr/>
        </p:nvPicPr>
        <p:blipFill rotWithShape="1">
          <a:blip r:embed="rId4"/>
          <a:srcRect l="4408" r="4677" b="1"/>
          <a:stretch/>
        </p:blipFill>
        <p:spPr>
          <a:xfrm>
            <a:off x="5912219" y="1143001"/>
            <a:ext cx="4400768" cy="3592934"/>
          </a:xfrm>
          <a:prstGeom prst="rect">
            <a:avLst/>
          </a:prstGeom>
        </p:spPr>
      </p:pic>
      <p:sp>
        <p:nvSpPr>
          <p:cNvPr id="20" name="Rectangle 19">
            <a:extLst>
              <a:ext uri="{FF2B5EF4-FFF2-40B4-BE49-F238E27FC236}">
                <a16:creationId xmlns:a16="http://schemas.microsoft.com/office/drawing/2014/main" id="{062EBB84-F459-4D04-91C5-290D60EF3A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B7C9419-C905-C245-8082-14D2896D5753}"/>
              </a:ext>
            </a:extLst>
          </p:cNvPr>
          <p:cNvSpPr>
            <a:spLocks noGrp="1"/>
          </p:cNvSpPr>
          <p:nvPr>
            <p:ph idx="1"/>
          </p:nvPr>
        </p:nvSpPr>
        <p:spPr>
          <a:xfrm>
            <a:off x="639098" y="2418735"/>
            <a:ext cx="4664573" cy="3811740"/>
          </a:xfrm>
        </p:spPr>
        <p:txBody>
          <a:bodyPr anchor="ctr">
            <a:normAutofit/>
          </a:bodyPr>
          <a:lstStyle/>
          <a:p>
            <a:r>
              <a:rPr lang="en-US">
                <a:solidFill>
                  <a:srgbClr val="FFFFFE"/>
                </a:solidFill>
              </a:rPr>
              <a:t>Spring and Sprint Boot</a:t>
            </a:r>
          </a:p>
          <a:p>
            <a:pPr lvl="1"/>
            <a:r>
              <a:rPr lang="en-US">
                <a:solidFill>
                  <a:srgbClr val="FFFFFE"/>
                </a:solidFill>
              </a:rPr>
              <a:t>Spring</a:t>
            </a:r>
          </a:p>
          <a:p>
            <a:pPr lvl="1"/>
            <a:r>
              <a:rPr lang="en-US">
                <a:solidFill>
                  <a:srgbClr val="FFFFFE"/>
                </a:solidFill>
              </a:rPr>
              <a:t>Spring MVC</a:t>
            </a:r>
          </a:p>
          <a:p>
            <a:pPr lvl="1"/>
            <a:r>
              <a:rPr lang="en-US">
                <a:solidFill>
                  <a:srgbClr val="FFFFFE"/>
                </a:solidFill>
              </a:rPr>
              <a:t>Spring Boot </a:t>
            </a:r>
          </a:p>
          <a:p>
            <a:pPr lvl="1"/>
            <a:r>
              <a:rPr lang="en-US">
                <a:solidFill>
                  <a:srgbClr val="FFFFFE"/>
                </a:solidFill>
              </a:rPr>
              <a:t>Java 1.8</a:t>
            </a:r>
          </a:p>
          <a:p>
            <a:pPr lvl="1"/>
            <a:r>
              <a:rPr lang="en-US">
                <a:solidFill>
                  <a:srgbClr val="FFFFFE"/>
                </a:solidFill>
              </a:rPr>
              <a:t>Gradle vs Maven</a:t>
            </a:r>
          </a:p>
          <a:p>
            <a:pPr lvl="2"/>
            <a:r>
              <a:rPr lang="en-GB">
                <a:solidFill>
                  <a:srgbClr val="FFFFFE"/>
                </a:solidFill>
                <a:hlinkClick r:id="rId5"/>
              </a:rPr>
              <a:t>https://dzone.com/articles/gradle-vs-maven</a:t>
            </a:r>
            <a:endParaRPr lang="en-US">
              <a:solidFill>
                <a:srgbClr val="FFFFFE"/>
              </a:solidFill>
            </a:endParaRPr>
          </a:p>
          <a:p>
            <a:r>
              <a:rPr lang="en-US">
                <a:solidFill>
                  <a:srgbClr val="FFFFFE"/>
                </a:solidFill>
              </a:rPr>
              <a:t>Layered Architecture </a:t>
            </a:r>
          </a:p>
        </p:txBody>
      </p:sp>
      <p:pic>
        <p:nvPicPr>
          <p:cNvPr id="6" name="Picture 5">
            <a:extLst>
              <a:ext uri="{FF2B5EF4-FFF2-40B4-BE49-F238E27FC236}">
                <a16:creationId xmlns:a16="http://schemas.microsoft.com/office/drawing/2014/main" id="{20F9C263-1622-CE45-B896-0E5B74CE54B0}"/>
              </a:ext>
            </a:extLst>
          </p:cNvPr>
          <p:cNvPicPr>
            <a:picLocks noChangeAspect="1"/>
          </p:cNvPicPr>
          <p:nvPr/>
        </p:nvPicPr>
        <p:blipFill rotWithShape="1">
          <a:blip r:embed="rId6"/>
          <a:srcRect l="11747" r="17150" b="1"/>
          <a:stretch/>
        </p:blipFill>
        <p:spPr>
          <a:xfrm>
            <a:off x="7248718" y="4983318"/>
            <a:ext cx="1805623" cy="1474154"/>
          </a:xfrm>
          <a:prstGeom prst="rect">
            <a:avLst/>
          </a:prstGeom>
        </p:spPr>
      </p:pic>
      <p:pic>
        <p:nvPicPr>
          <p:cNvPr id="5" name="Picture 4">
            <a:extLst>
              <a:ext uri="{FF2B5EF4-FFF2-40B4-BE49-F238E27FC236}">
                <a16:creationId xmlns:a16="http://schemas.microsoft.com/office/drawing/2014/main" id="{E9D6505B-8823-C344-8BAC-E7FFCD391981}"/>
              </a:ext>
            </a:extLst>
          </p:cNvPr>
          <p:cNvPicPr>
            <a:picLocks noChangeAspect="1"/>
          </p:cNvPicPr>
          <p:nvPr/>
        </p:nvPicPr>
        <p:blipFill rotWithShape="1">
          <a:blip r:embed="rId7"/>
          <a:srcRect t="18356" r="3" b="3"/>
          <a:stretch/>
        </p:blipFill>
        <p:spPr>
          <a:xfrm>
            <a:off x="5739907" y="4983318"/>
            <a:ext cx="1694984" cy="1383843"/>
          </a:xfrm>
          <a:prstGeom prst="rect">
            <a:avLst/>
          </a:prstGeom>
        </p:spPr>
      </p:pic>
      <p:pic>
        <p:nvPicPr>
          <p:cNvPr id="4" name="Picture 3">
            <a:extLst>
              <a:ext uri="{FF2B5EF4-FFF2-40B4-BE49-F238E27FC236}">
                <a16:creationId xmlns:a16="http://schemas.microsoft.com/office/drawing/2014/main" id="{2ACD4932-2365-8D44-AEDF-2615EFE13811}"/>
              </a:ext>
            </a:extLst>
          </p:cNvPr>
          <p:cNvPicPr>
            <a:picLocks noChangeAspect="1"/>
          </p:cNvPicPr>
          <p:nvPr/>
        </p:nvPicPr>
        <p:blipFill rotWithShape="1">
          <a:blip r:embed="rId8"/>
          <a:srcRect l="4333" t="11985" r="2932" b="24116"/>
          <a:stretch/>
        </p:blipFill>
        <p:spPr>
          <a:xfrm>
            <a:off x="8943702" y="4896189"/>
            <a:ext cx="2826031" cy="1460455"/>
          </a:xfrm>
          <a:prstGeom prst="rect">
            <a:avLst/>
          </a:prstGeom>
        </p:spPr>
      </p:pic>
    </p:spTree>
    <p:extLst>
      <p:ext uri="{BB962C8B-B14F-4D97-AF65-F5344CB8AC3E}">
        <p14:creationId xmlns:p14="http://schemas.microsoft.com/office/powerpoint/2010/main" val="284791780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3ACF6-A17B-F645-BB1E-92EF11571B88}"/>
              </a:ext>
            </a:extLst>
          </p:cNvPr>
          <p:cNvSpPr>
            <a:spLocks noGrp="1"/>
          </p:cNvSpPr>
          <p:nvPr>
            <p:ph type="title"/>
          </p:nvPr>
        </p:nvSpPr>
        <p:spPr/>
        <p:txBody>
          <a:bodyPr/>
          <a:lstStyle/>
          <a:p>
            <a:r>
              <a:rPr lang="en-US" dirty="0"/>
              <a:t>Front-End</a:t>
            </a:r>
          </a:p>
        </p:txBody>
      </p:sp>
      <p:sp>
        <p:nvSpPr>
          <p:cNvPr id="3" name="Content Placeholder 2">
            <a:extLst>
              <a:ext uri="{FF2B5EF4-FFF2-40B4-BE49-F238E27FC236}">
                <a16:creationId xmlns:a16="http://schemas.microsoft.com/office/drawing/2014/main" id="{D2EE8265-92E5-284A-B2E7-41ACFF638DB5}"/>
              </a:ext>
            </a:extLst>
          </p:cNvPr>
          <p:cNvSpPr>
            <a:spLocks noGrp="1"/>
          </p:cNvSpPr>
          <p:nvPr>
            <p:ph idx="1"/>
          </p:nvPr>
        </p:nvSpPr>
        <p:spPr/>
        <p:txBody>
          <a:bodyPr/>
          <a:lstStyle/>
          <a:p>
            <a:r>
              <a:rPr lang="en-US" dirty="0"/>
              <a:t>JavaScript vs Typescript</a:t>
            </a:r>
          </a:p>
          <a:p>
            <a:endParaRPr lang="en-US" dirty="0"/>
          </a:p>
          <a:p>
            <a:r>
              <a:rPr lang="en-US" dirty="0" err="1"/>
              <a:t>Vue.js</a:t>
            </a:r>
            <a:r>
              <a:rPr lang="en-US" dirty="0"/>
              <a:t> vs </a:t>
            </a:r>
            <a:r>
              <a:rPr lang="en-US" dirty="0" err="1"/>
              <a:t>React.js</a:t>
            </a:r>
            <a:r>
              <a:rPr lang="en-US" dirty="0"/>
              <a:t> vs Angular</a:t>
            </a:r>
          </a:p>
          <a:p>
            <a:pPr lvl="1"/>
            <a:r>
              <a:rPr lang="en-GB" dirty="0">
                <a:hlinkClick r:id="rId3"/>
              </a:rPr>
              <a:t>https://vuejs.org/</a:t>
            </a:r>
            <a:endParaRPr lang="en-GB" dirty="0"/>
          </a:p>
          <a:p>
            <a:pPr lvl="1"/>
            <a:r>
              <a:rPr lang="en-GB" dirty="0">
                <a:hlinkClick r:id="rId4"/>
              </a:rPr>
              <a:t>https://reactjs.org/</a:t>
            </a:r>
            <a:endParaRPr lang="en-GB" dirty="0"/>
          </a:p>
          <a:p>
            <a:pPr lvl="1"/>
            <a:r>
              <a:rPr lang="en-GB" dirty="0">
                <a:hlinkClick r:id="rId5"/>
              </a:rPr>
              <a:t>https://angular.io/</a:t>
            </a:r>
            <a:endParaRPr lang="en-US" dirty="0"/>
          </a:p>
          <a:p>
            <a:r>
              <a:rPr lang="en-US" dirty="0"/>
              <a:t>Angular MVC</a:t>
            </a:r>
          </a:p>
        </p:txBody>
      </p:sp>
      <p:grpSp>
        <p:nvGrpSpPr>
          <p:cNvPr id="12" name="Group 11">
            <a:extLst>
              <a:ext uri="{FF2B5EF4-FFF2-40B4-BE49-F238E27FC236}">
                <a16:creationId xmlns:a16="http://schemas.microsoft.com/office/drawing/2014/main" id="{7897031C-2D88-0344-AE7D-CDD3889C14F4}"/>
              </a:ext>
            </a:extLst>
          </p:cNvPr>
          <p:cNvGrpSpPr/>
          <p:nvPr/>
        </p:nvGrpSpPr>
        <p:grpSpPr>
          <a:xfrm>
            <a:off x="7312644" y="4402668"/>
            <a:ext cx="3759113" cy="2280354"/>
            <a:chOff x="4730044" y="2603500"/>
            <a:chExt cx="2494844" cy="1422400"/>
          </a:xfrm>
        </p:grpSpPr>
        <p:pic>
          <p:nvPicPr>
            <p:cNvPr id="4" name="Picture 3">
              <a:extLst>
                <a:ext uri="{FF2B5EF4-FFF2-40B4-BE49-F238E27FC236}">
                  <a16:creationId xmlns:a16="http://schemas.microsoft.com/office/drawing/2014/main" id="{092AEBD0-2D76-6349-B388-F51D5558AD83}"/>
                </a:ext>
              </a:extLst>
            </p:cNvPr>
            <p:cNvPicPr>
              <a:picLocks noChangeAspect="1"/>
            </p:cNvPicPr>
            <p:nvPr/>
          </p:nvPicPr>
          <p:blipFill>
            <a:blip r:embed="rId6"/>
            <a:stretch>
              <a:fillRect/>
            </a:stretch>
          </p:blipFill>
          <p:spPr>
            <a:xfrm>
              <a:off x="4730044" y="2603500"/>
              <a:ext cx="1422400" cy="1422400"/>
            </a:xfrm>
            <a:prstGeom prst="rect">
              <a:avLst/>
            </a:prstGeom>
          </p:spPr>
        </p:pic>
        <p:pic>
          <p:nvPicPr>
            <p:cNvPr id="5" name="Picture 4">
              <a:extLst>
                <a:ext uri="{FF2B5EF4-FFF2-40B4-BE49-F238E27FC236}">
                  <a16:creationId xmlns:a16="http://schemas.microsoft.com/office/drawing/2014/main" id="{F054111B-DA63-0047-B587-CD792F8ABE57}"/>
                </a:ext>
              </a:extLst>
            </p:cNvPr>
            <p:cNvPicPr>
              <a:picLocks noChangeAspect="1"/>
            </p:cNvPicPr>
            <p:nvPr/>
          </p:nvPicPr>
          <p:blipFill>
            <a:blip r:embed="rId7"/>
            <a:stretch>
              <a:fillRect/>
            </a:stretch>
          </p:blipFill>
          <p:spPr>
            <a:xfrm>
              <a:off x="6152444" y="2778478"/>
              <a:ext cx="1072444" cy="1072444"/>
            </a:xfrm>
            <a:prstGeom prst="rect">
              <a:avLst/>
            </a:prstGeom>
          </p:spPr>
        </p:pic>
      </p:grpSp>
      <p:grpSp>
        <p:nvGrpSpPr>
          <p:cNvPr id="14" name="Group 13">
            <a:extLst>
              <a:ext uri="{FF2B5EF4-FFF2-40B4-BE49-F238E27FC236}">
                <a16:creationId xmlns:a16="http://schemas.microsoft.com/office/drawing/2014/main" id="{3B1891C1-6EB6-EC4D-9BAB-BB2630BB8C13}"/>
              </a:ext>
            </a:extLst>
          </p:cNvPr>
          <p:cNvGrpSpPr/>
          <p:nvPr/>
        </p:nvGrpSpPr>
        <p:grpSpPr>
          <a:xfrm>
            <a:off x="5412084" y="2354521"/>
            <a:ext cx="6423378" cy="2343241"/>
            <a:chOff x="4829905" y="4025899"/>
            <a:chExt cx="5150708" cy="1851729"/>
          </a:xfrm>
        </p:grpSpPr>
        <p:pic>
          <p:nvPicPr>
            <p:cNvPr id="15" name="Picture 14">
              <a:extLst>
                <a:ext uri="{FF2B5EF4-FFF2-40B4-BE49-F238E27FC236}">
                  <a16:creationId xmlns:a16="http://schemas.microsoft.com/office/drawing/2014/main" id="{63E151CE-B26D-084B-BD7F-B60F174BDCAE}"/>
                </a:ext>
              </a:extLst>
            </p:cNvPr>
            <p:cNvPicPr>
              <a:picLocks noChangeAspect="1"/>
            </p:cNvPicPr>
            <p:nvPr/>
          </p:nvPicPr>
          <p:blipFill>
            <a:blip r:embed="rId8"/>
            <a:stretch>
              <a:fillRect/>
            </a:stretch>
          </p:blipFill>
          <p:spPr>
            <a:xfrm>
              <a:off x="5938759" y="4025899"/>
              <a:ext cx="2619999" cy="1851729"/>
            </a:xfrm>
            <a:prstGeom prst="rect">
              <a:avLst/>
            </a:prstGeom>
          </p:spPr>
        </p:pic>
        <p:pic>
          <p:nvPicPr>
            <p:cNvPr id="16" name="Picture 15">
              <a:extLst>
                <a:ext uri="{FF2B5EF4-FFF2-40B4-BE49-F238E27FC236}">
                  <a16:creationId xmlns:a16="http://schemas.microsoft.com/office/drawing/2014/main" id="{EDCA11E4-C805-894D-917A-7C07FAA31CA5}"/>
                </a:ext>
              </a:extLst>
            </p:cNvPr>
            <p:cNvPicPr>
              <a:picLocks noChangeAspect="1"/>
            </p:cNvPicPr>
            <p:nvPr/>
          </p:nvPicPr>
          <p:blipFill>
            <a:blip r:embed="rId9"/>
            <a:stretch>
              <a:fillRect/>
            </a:stretch>
          </p:blipFill>
          <p:spPr>
            <a:xfrm>
              <a:off x="8143611" y="4025899"/>
              <a:ext cx="1837002" cy="1837002"/>
            </a:xfrm>
            <a:prstGeom prst="rect">
              <a:avLst/>
            </a:prstGeom>
          </p:spPr>
        </p:pic>
        <p:pic>
          <p:nvPicPr>
            <p:cNvPr id="17" name="Picture 16">
              <a:extLst>
                <a:ext uri="{FF2B5EF4-FFF2-40B4-BE49-F238E27FC236}">
                  <a16:creationId xmlns:a16="http://schemas.microsoft.com/office/drawing/2014/main" id="{5AD62112-77D4-CB4C-9A1F-892B5FA7E65E}"/>
                </a:ext>
              </a:extLst>
            </p:cNvPr>
            <p:cNvPicPr>
              <a:picLocks noChangeAspect="1"/>
            </p:cNvPicPr>
            <p:nvPr/>
          </p:nvPicPr>
          <p:blipFill>
            <a:blip r:embed="rId10"/>
            <a:stretch>
              <a:fillRect/>
            </a:stretch>
          </p:blipFill>
          <p:spPr>
            <a:xfrm>
              <a:off x="4829905" y="4436974"/>
              <a:ext cx="1524000" cy="1320800"/>
            </a:xfrm>
            <a:prstGeom prst="rect">
              <a:avLst/>
            </a:prstGeom>
          </p:spPr>
        </p:pic>
      </p:grpSp>
      <p:pic>
        <p:nvPicPr>
          <p:cNvPr id="11" name="Picture 10">
            <a:extLst>
              <a:ext uri="{FF2B5EF4-FFF2-40B4-BE49-F238E27FC236}">
                <a16:creationId xmlns:a16="http://schemas.microsoft.com/office/drawing/2014/main" id="{0D3A45CE-7657-F24E-A742-5C3FFE7E5367}"/>
              </a:ext>
            </a:extLst>
          </p:cNvPr>
          <p:cNvPicPr>
            <a:picLocks noChangeAspect="1"/>
          </p:cNvPicPr>
          <p:nvPr/>
        </p:nvPicPr>
        <p:blipFill>
          <a:blip r:embed="rId11"/>
          <a:stretch>
            <a:fillRect/>
          </a:stretch>
        </p:blipFill>
        <p:spPr>
          <a:xfrm>
            <a:off x="2132992" y="3999056"/>
            <a:ext cx="5777505" cy="2567782"/>
          </a:xfrm>
          <a:prstGeom prst="rect">
            <a:avLst/>
          </a:prstGeom>
        </p:spPr>
      </p:pic>
    </p:spTree>
    <p:extLst>
      <p:ext uri="{BB962C8B-B14F-4D97-AF65-F5344CB8AC3E}">
        <p14:creationId xmlns:p14="http://schemas.microsoft.com/office/powerpoint/2010/main" val="226274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DE780-96E2-694E-AFAD-0F0C58D55F77}"/>
              </a:ext>
            </a:extLst>
          </p:cNvPr>
          <p:cNvSpPr>
            <a:spLocks noGrp="1"/>
          </p:cNvSpPr>
          <p:nvPr>
            <p:ph type="title"/>
          </p:nvPr>
        </p:nvSpPr>
        <p:spPr/>
        <p:txBody>
          <a:bodyPr/>
          <a:lstStyle/>
          <a:p>
            <a:r>
              <a:rPr lang="en-US" dirty="0"/>
              <a:t>REST</a:t>
            </a:r>
          </a:p>
        </p:txBody>
      </p:sp>
      <p:pic>
        <p:nvPicPr>
          <p:cNvPr id="4" name="Picture 3">
            <a:extLst>
              <a:ext uri="{FF2B5EF4-FFF2-40B4-BE49-F238E27FC236}">
                <a16:creationId xmlns:a16="http://schemas.microsoft.com/office/drawing/2014/main" id="{FBF2BB52-C379-7F48-AAF1-4B0B5B9349ED}"/>
              </a:ext>
            </a:extLst>
          </p:cNvPr>
          <p:cNvPicPr>
            <a:picLocks noChangeAspect="1"/>
          </p:cNvPicPr>
          <p:nvPr/>
        </p:nvPicPr>
        <p:blipFill>
          <a:blip r:embed="rId3"/>
          <a:stretch>
            <a:fillRect/>
          </a:stretch>
        </p:blipFill>
        <p:spPr>
          <a:xfrm>
            <a:off x="1241778" y="2450902"/>
            <a:ext cx="9351882" cy="4151685"/>
          </a:xfrm>
          <a:prstGeom prst="rect">
            <a:avLst/>
          </a:prstGeom>
        </p:spPr>
      </p:pic>
    </p:spTree>
    <p:extLst>
      <p:ext uri="{BB962C8B-B14F-4D97-AF65-F5344CB8AC3E}">
        <p14:creationId xmlns:p14="http://schemas.microsoft.com/office/powerpoint/2010/main" val="1891306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9B4E-5617-6B4E-B9E2-7D5FD545E7AF}"/>
              </a:ext>
            </a:extLst>
          </p:cNvPr>
          <p:cNvSpPr>
            <a:spLocks noGrp="1"/>
          </p:cNvSpPr>
          <p:nvPr>
            <p:ph type="title"/>
          </p:nvPr>
        </p:nvSpPr>
        <p:spPr/>
        <p:txBody>
          <a:bodyPr/>
          <a:lstStyle/>
          <a:p>
            <a:r>
              <a:rPr lang="en-US" dirty="0"/>
              <a:t>APIs</a:t>
            </a:r>
          </a:p>
        </p:txBody>
      </p:sp>
      <p:sp>
        <p:nvSpPr>
          <p:cNvPr id="3" name="Content Placeholder 2">
            <a:extLst>
              <a:ext uri="{FF2B5EF4-FFF2-40B4-BE49-F238E27FC236}">
                <a16:creationId xmlns:a16="http://schemas.microsoft.com/office/drawing/2014/main" id="{98447068-D9B3-514B-8B5B-BACB9BC5A1B1}"/>
              </a:ext>
            </a:extLst>
          </p:cNvPr>
          <p:cNvSpPr>
            <a:spLocks noGrp="1"/>
          </p:cNvSpPr>
          <p:nvPr>
            <p:ph idx="1"/>
          </p:nvPr>
        </p:nvSpPr>
        <p:spPr/>
        <p:txBody>
          <a:bodyPr/>
          <a:lstStyle/>
          <a:p>
            <a:r>
              <a:rPr lang="en-GB" u="sng" dirty="0">
                <a:solidFill>
                  <a:schemeClr val="tx1"/>
                </a:solidFill>
                <a:hlinkClick r:id="rId3">
                  <a:extLst>
                    <a:ext uri="{A12FA001-AC4F-418D-AE19-62706E023703}">
                      <ahyp:hlinkClr xmlns:ahyp="http://schemas.microsoft.com/office/drawing/2018/hyperlinkcolor" val="tx"/>
                    </a:ext>
                  </a:extLst>
                </a:hlinkClick>
              </a:rPr>
              <a:t>Google API</a:t>
            </a:r>
          </a:p>
          <a:p>
            <a:pPr lvl="1"/>
            <a:r>
              <a:rPr lang="en-GB" dirty="0">
                <a:hlinkClick r:id="rId3">
                  <a:extLst>
                    <a:ext uri="{A12FA001-AC4F-418D-AE19-62706E023703}">
                      <ahyp:hlinkClr xmlns:ahyp="http://schemas.microsoft.com/office/drawing/2018/hyperlinkcolor" val="tx"/>
                    </a:ext>
                  </a:extLst>
                </a:hlinkClick>
              </a:rPr>
              <a:t>https://developers.google.com/places/web-service/intro</a:t>
            </a:r>
            <a:endParaRPr lang="en-GB" dirty="0"/>
          </a:p>
          <a:p>
            <a:r>
              <a:rPr lang="en-GB" dirty="0">
                <a:solidFill>
                  <a:schemeClr val="tx1"/>
                </a:solidFill>
                <a:hlinkClick r:id="rId4">
                  <a:extLst>
                    <a:ext uri="{A12FA001-AC4F-418D-AE19-62706E023703}">
                      <ahyp:hlinkClr xmlns:ahyp="http://schemas.microsoft.com/office/drawing/2018/hyperlinkcolor" val="tx"/>
                    </a:ext>
                  </a:extLst>
                </a:hlinkClick>
              </a:rPr>
              <a:t>YELP API</a:t>
            </a:r>
          </a:p>
          <a:p>
            <a:pPr lvl="1"/>
            <a:r>
              <a:rPr lang="en-GB" dirty="0">
                <a:hlinkClick r:id="rId4">
                  <a:extLst>
                    <a:ext uri="{A12FA001-AC4F-418D-AE19-62706E023703}">
                      <ahyp:hlinkClr xmlns:ahyp="http://schemas.microsoft.com/office/drawing/2018/hyperlinkcolor" val="tx"/>
                    </a:ext>
                  </a:extLst>
                </a:hlinkClick>
              </a:rPr>
              <a:t>https://www.yelp.com/developers/documentation/v3</a:t>
            </a:r>
            <a:endParaRPr lang="en-GB" dirty="0"/>
          </a:p>
          <a:p>
            <a:r>
              <a:rPr lang="en-GB" dirty="0">
                <a:solidFill>
                  <a:schemeClr val="tx1"/>
                </a:solidFill>
                <a:hlinkClick r:id="rId5">
                  <a:extLst>
                    <a:ext uri="{A12FA001-AC4F-418D-AE19-62706E023703}">
                      <ahyp:hlinkClr xmlns:ahyp="http://schemas.microsoft.com/office/drawing/2018/hyperlinkcolor" val="tx"/>
                    </a:ext>
                  </a:extLst>
                </a:hlinkClick>
              </a:rPr>
              <a:t>Open Data NI</a:t>
            </a:r>
          </a:p>
          <a:p>
            <a:pPr lvl="1"/>
            <a:r>
              <a:rPr lang="en-GB" dirty="0">
                <a:hlinkClick r:id="rId5">
                  <a:extLst>
                    <a:ext uri="{A12FA001-AC4F-418D-AE19-62706E023703}">
                      <ahyp:hlinkClr xmlns:ahyp="http://schemas.microsoft.com/office/drawing/2018/hyperlinkcolor" val="tx"/>
                    </a:ext>
                  </a:extLst>
                </a:hlinkClick>
              </a:rPr>
              <a:t>https://www.opendatani.gov.uk/</a:t>
            </a:r>
            <a:endParaRPr lang="en-GB" dirty="0"/>
          </a:p>
          <a:p>
            <a:endParaRPr lang="en-US" dirty="0"/>
          </a:p>
        </p:txBody>
      </p:sp>
    </p:spTree>
    <p:extLst>
      <p:ext uri="{BB962C8B-B14F-4D97-AF65-F5344CB8AC3E}">
        <p14:creationId xmlns:p14="http://schemas.microsoft.com/office/powerpoint/2010/main" val="1002536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6B45BE68-AE32-9146-B9CA-0330DCB3F494}"/>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Planning and Tracking your progress</a:t>
            </a:r>
          </a:p>
        </p:txBody>
      </p:sp>
      <p:sp>
        <p:nvSpPr>
          <p:cNvPr id="3" name="Content Placeholder 2">
            <a:extLst>
              <a:ext uri="{FF2B5EF4-FFF2-40B4-BE49-F238E27FC236}">
                <a16:creationId xmlns:a16="http://schemas.microsoft.com/office/drawing/2014/main" id="{E35C25C4-837D-0843-B5F5-C53116DB5482}"/>
              </a:ext>
            </a:extLst>
          </p:cNvPr>
          <p:cNvSpPr>
            <a:spLocks noGrp="1"/>
          </p:cNvSpPr>
          <p:nvPr>
            <p:ph idx="1"/>
          </p:nvPr>
        </p:nvSpPr>
        <p:spPr>
          <a:xfrm>
            <a:off x="5290077" y="437513"/>
            <a:ext cx="5502614" cy="5954325"/>
          </a:xfrm>
        </p:spPr>
        <p:txBody>
          <a:bodyPr anchor="ctr">
            <a:normAutofit/>
          </a:bodyPr>
          <a:lstStyle/>
          <a:p>
            <a:r>
              <a:rPr lang="en-US" sz="2000"/>
              <a:t>Trello</a:t>
            </a:r>
          </a:p>
          <a:p>
            <a:pPr lvl="1"/>
            <a:r>
              <a:rPr lang="en-GB" sz="2000">
                <a:hlinkClick r:id="rId2"/>
              </a:rPr>
              <a:t>https://trello.com/</a:t>
            </a:r>
            <a:endParaRPr lang="en-GB" sz="2000"/>
          </a:p>
          <a:p>
            <a:pPr lvl="1"/>
            <a:endParaRPr lang="en-GB" sz="2000"/>
          </a:p>
          <a:p>
            <a:r>
              <a:rPr lang="en-GB" sz="2000"/>
              <a:t>Jira</a:t>
            </a:r>
          </a:p>
          <a:p>
            <a:pPr lvl="1"/>
            <a:r>
              <a:rPr lang="en-GB" sz="2000">
                <a:hlinkClick r:id="rId3"/>
              </a:rPr>
              <a:t>https://www.atlassian.com/software/jira</a:t>
            </a:r>
            <a:endParaRPr lang="en-GB" sz="2000"/>
          </a:p>
          <a:p>
            <a:pPr marL="457200" lvl="1" indent="0">
              <a:buNone/>
            </a:pPr>
            <a:endParaRPr lang="en-GB" sz="2000"/>
          </a:p>
          <a:p>
            <a:r>
              <a:rPr lang="en-GB" sz="2000"/>
              <a:t>Github</a:t>
            </a:r>
            <a:endParaRPr lang="en-US" sz="2000"/>
          </a:p>
          <a:p>
            <a:pPr lvl="1"/>
            <a:r>
              <a:rPr lang="en-GB" sz="2000">
                <a:hlinkClick r:id="rId4"/>
              </a:rPr>
              <a:t>https://github.com/Jgiron455/webapp-workshop</a:t>
            </a:r>
            <a:endParaRPr lang="en-GB" sz="2000"/>
          </a:p>
        </p:txBody>
      </p:sp>
    </p:spTree>
    <p:extLst>
      <p:ext uri="{BB962C8B-B14F-4D97-AF65-F5344CB8AC3E}">
        <p14:creationId xmlns:p14="http://schemas.microsoft.com/office/powerpoint/2010/main" val="2252401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{2DAA5D33-F26A-D547-9723-BD3555F10C8C}tf10001076</Template>
  <TotalTime>2291</TotalTime>
  <Words>1020</Words>
  <Application>Microsoft Macintosh PowerPoint</Application>
  <PresentationFormat>Widescreen</PresentationFormat>
  <Paragraphs>198</Paragraphs>
  <Slides>23</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Century Gothic</vt:lpstr>
      <vt:lpstr>Wingdings 3</vt:lpstr>
      <vt:lpstr>Ion Boardroom</vt:lpstr>
      <vt:lpstr>Web Application?</vt:lpstr>
      <vt:lpstr>Overview</vt:lpstr>
      <vt:lpstr>Where to Start, What to do and How? </vt:lpstr>
      <vt:lpstr>Full-Stack Development</vt:lpstr>
      <vt:lpstr>Back-End</vt:lpstr>
      <vt:lpstr>Front-End</vt:lpstr>
      <vt:lpstr>REST</vt:lpstr>
      <vt:lpstr>APIs</vt:lpstr>
      <vt:lpstr>Planning and Tracking your progress</vt:lpstr>
      <vt:lpstr>Testing, Testing and Testing, cause you can’t have enough test.</vt:lpstr>
      <vt:lpstr>Keep Your Code Clean</vt:lpstr>
      <vt:lpstr>Testing Pyramid</vt:lpstr>
      <vt:lpstr>TDD</vt:lpstr>
      <vt:lpstr>Back-End Testing Java 1.8</vt:lpstr>
      <vt:lpstr>Front-End Testing Angular </vt:lpstr>
      <vt:lpstr>SQL vs NoSQL</vt:lpstr>
      <vt:lpstr>MySQL</vt:lpstr>
      <vt:lpstr>PowerPoint Presentation</vt:lpstr>
      <vt:lpstr>PowerPoint Presentation</vt:lpstr>
      <vt:lpstr>MongoDB</vt:lpstr>
      <vt:lpstr>MongoDB Java Driver &amp; Morphia</vt:lpstr>
      <vt:lpstr>MongoDB Compass</vt:lpstr>
      <vt:lpstr>Meet-ups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Application?</dc:title>
  <dc:creator>John Giron</dc:creator>
  <cp:lastModifiedBy>John Giron</cp:lastModifiedBy>
  <cp:revision>42</cp:revision>
  <dcterms:created xsi:type="dcterms:W3CDTF">2019-09-09T19:41:44Z</dcterms:created>
  <dcterms:modified xsi:type="dcterms:W3CDTF">2019-09-16T19:23:51Z</dcterms:modified>
</cp:coreProperties>
</file>